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ppt/slides/slide9.xml" ContentType="application/vnd.openxmlformats-officedocument.presentationml.slide+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sldIdLst>
    <p:sldId id="258" r:id="rId5"/>
    <p:sldId id="257" r:id="rId6"/>
    <p:sldId id="261" r:id="rId7"/>
    <p:sldId id="266" r:id="rId8"/>
    <p:sldId id="260" r:id="rId9"/>
    <p:sldId id="264" r:id="rId10"/>
    <p:sldId id="269" r:id="rId11"/>
    <p:sldId id="270" r:id="rId12"/>
    <p:sldId id="271" r:id="rId13"/>
  </p:sldIdLst>
  <p:sldSz cx="12192000" cy="6858000"/>
  <p:notesSz cx="994568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82205B-8132-BF06-4739-E7D60C79A137}" name="Jelke Conard" initials="JC" userId="S::s0207514@ad.ua.ac.be::5e982ce5-2d74-4f53-948f-59e5bf46fcf3" providerId="AD"/>
  <p188:author id="{E027317A-FA37-BEA8-A803-100EBBB8B253}" name="Hadewij De Ketelaere" initials="HK" userId="S::s0220493@ad.ua.ac.be::e37c1516-806c-4608-83c5-43c5c1de8aeb" providerId="AD"/>
  <p188:author id="{4B8C11FA-02A1-0F30-A099-D0AC8E686043}" name="Joni Bocken" initials="JB" userId="df0eff8b06da906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5F4D7A-06BF-23ED-5745-4A4DE553C72F}" v="139" dt="2024-05-09T08:48:04.41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Stijl, donker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3" d="100"/>
          <a:sy n="63" d="100"/>
        </p:scale>
        <p:origin x="8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ustomXml" Target="../customXml/item4.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i Bocken" userId="df0eff8b06da9066" providerId="LiveId" clId="{F749C9A1-E7B6-4BA7-8B30-E2C339B5A1CE}"/>
    <pc:docChg chg="undo custSel modSld">
      <pc:chgData name="Joni Bocken" userId="df0eff8b06da9066" providerId="LiveId" clId="{F749C9A1-E7B6-4BA7-8B30-E2C339B5A1CE}" dt="2024-02-18T10:38:24.956" v="593" actId="1076"/>
      <pc:docMkLst>
        <pc:docMk/>
      </pc:docMkLst>
      <pc:sldChg chg="addSp delSp modSp mod">
        <pc:chgData name="Joni Bocken" userId="df0eff8b06da9066" providerId="LiveId" clId="{F749C9A1-E7B6-4BA7-8B30-E2C339B5A1CE}" dt="2024-02-18T10:31:04.188" v="582" actId="20577"/>
        <pc:sldMkLst>
          <pc:docMk/>
          <pc:sldMk cId="473004358" sldId="257"/>
        </pc:sldMkLst>
        <pc:spChg chg="mod">
          <ac:chgData name="Joni Bocken" userId="df0eff8b06da9066" providerId="LiveId" clId="{F749C9A1-E7B6-4BA7-8B30-E2C339B5A1CE}" dt="2024-02-18T10:31:04.188" v="582" actId="20577"/>
          <ac:spMkLst>
            <pc:docMk/>
            <pc:sldMk cId="473004358" sldId="257"/>
            <ac:spMk id="5" creationId="{3A1F940F-ADA3-820B-865D-B5223EB81E64}"/>
          </ac:spMkLst>
        </pc:spChg>
        <pc:spChg chg="add mod">
          <ac:chgData name="Joni Bocken" userId="df0eff8b06da9066" providerId="LiveId" clId="{F749C9A1-E7B6-4BA7-8B30-E2C339B5A1CE}" dt="2024-02-13T18:59:59.063" v="192"/>
          <ac:spMkLst>
            <pc:docMk/>
            <pc:sldMk cId="473004358" sldId="257"/>
            <ac:spMk id="7" creationId="{C258102B-8C0E-7167-0567-1FF5138E98A1}"/>
          </ac:spMkLst>
        </pc:spChg>
        <pc:spChg chg="add mod">
          <ac:chgData name="Joni Bocken" userId="df0eff8b06da9066" providerId="LiveId" clId="{F749C9A1-E7B6-4BA7-8B30-E2C339B5A1CE}" dt="2024-02-13T19:00:20.181" v="195"/>
          <ac:spMkLst>
            <pc:docMk/>
            <pc:sldMk cId="473004358" sldId="257"/>
            <ac:spMk id="8" creationId="{A2DA4938-F5E3-39ED-7373-5A678B57BEBD}"/>
          </ac:spMkLst>
        </pc:spChg>
        <pc:spChg chg="add del mod">
          <ac:chgData name="Joni Bocken" userId="df0eff8b06da9066" providerId="LiveId" clId="{F749C9A1-E7B6-4BA7-8B30-E2C339B5A1CE}" dt="2024-02-13T19:01:00.891" v="202"/>
          <ac:spMkLst>
            <pc:docMk/>
            <pc:sldMk cId="473004358" sldId="257"/>
            <ac:spMk id="9" creationId="{90C620EB-7915-295F-563F-967E5D731542}"/>
          </ac:spMkLst>
        </pc:spChg>
        <pc:spChg chg="add del mod">
          <ac:chgData name="Joni Bocken" userId="df0eff8b06da9066" providerId="LiveId" clId="{F749C9A1-E7B6-4BA7-8B30-E2C339B5A1CE}" dt="2024-02-13T19:01:00.892" v="204"/>
          <ac:spMkLst>
            <pc:docMk/>
            <pc:sldMk cId="473004358" sldId="257"/>
            <ac:spMk id="10" creationId="{1B9810C8-ED2D-B237-31C6-1D4CDDA9AB39}"/>
          </ac:spMkLst>
        </pc:spChg>
        <pc:spChg chg="add mod">
          <ac:chgData name="Joni Bocken" userId="df0eff8b06da9066" providerId="LiveId" clId="{F749C9A1-E7B6-4BA7-8B30-E2C339B5A1CE}" dt="2024-02-13T19:01:16.200" v="220" actId="1035"/>
          <ac:spMkLst>
            <pc:docMk/>
            <pc:sldMk cId="473004358" sldId="257"/>
            <ac:spMk id="11" creationId="{A9D467BF-2352-DCA6-C4DE-FD487153E92B}"/>
          </ac:spMkLst>
        </pc:spChg>
        <pc:spChg chg="add mod">
          <ac:chgData name="Joni Bocken" userId="df0eff8b06da9066" providerId="LiveId" clId="{F749C9A1-E7B6-4BA7-8B30-E2C339B5A1CE}" dt="2024-02-13T19:01:25.627" v="223" actId="1036"/>
          <ac:spMkLst>
            <pc:docMk/>
            <pc:sldMk cId="473004358" sldId="257"/>
            <ac:spMk id="12" creationId="{6EE57064-8E33-7974-706C-CA5F192B91A8}"/>
          </ac:spMkLst>
        </pc:spChg>
        <pc:spChg chg="add mod">
          <ac:chgData name="Joni Bocken" userId="df0eff8b06da9066" providerId="LiveId" clId="{F749C9A1-E7B6-4BA7-8B30-E2C339B5A1CE}" dt="2024-02-13T20:28:10.813" v="553"/>
          <ac:spMkLst>
            <pc:docMk/>
            <pc:sldMk cId="473004358" sldId="257"/>
            <ac:spMk id="13" creationId="{3DAED34F-320C-FE2D-2AA9-12FA4A2AC7ED}"/>
          </ac:spMkLst>
        </pc:spChg>
        <pc:picChg chg="mod">
          <ac:chgData name="Joni Bocken" userId="df0eff8b06da9066" providerId="LiveId" clId="{F749C9A1-E7B6-4BA7-8B30-E2C339B5A1CE}" dt="2024-02-13T18:57:34.454" v="156" actId="1076"/>
          <ac:picMkLst>
            <pc:docMk/>
            <pc:sldMk cId="473004358" sldId="257"/>
            <ac:picMk id="1030" creationId="{A475CDE5-EE67-1B34-7DA2-0188226A5045}"/>
          </ac:picMkLst>
        </pc:picChg>
      </pc:sldChg>
      <pc:sldChg chg="addSp delSp modSp mod delCm">
        <pc:chgData name="Joni Bocken" userId="df0eff8b06da9066" providerId="LiveId" clId="{F749C9A1-E7B6-4BA7-8B30-E2C339B5A1CE}" dt="2024-02-18T10:36:50.722" v="583" actId="20577"/>
        <pc:sldMkLst>
          <pc:docMk/>
          <pc:sldMk cId="4226750570" sldId="258"/>
        </pc:sldMkLst>
        <pc:spChg chg="add mod">
          <ac:chgData name="Joni Bocken" userId="df0eff8b06da9066" providerId="LiveId" clId="{F749C9A1-E7B6-4BA7-8B30-E2C339B5A1CE}" dt="2024-02-13T18:56:08.471" v="145" actId="20577"/>
          <ac:spMkLst>
            <pc:docMk/>
            <pc:sldMk cId="4226750570" sldId="258"/>
            <ac:spMk id="2" creationId="{5B6D01C5-1A1B-BB2D-6E79-6CB7BFAB77EA}"/>
          </ac:spMkLst>
        </pc:spChg>
        <pc:spChg chg="add mod">
          <ac:chgData name="Joni Bocken" userId="df0eff8b06da9066" providerId="LiveId" clId="{F749C9A1-E7B6-4BA7-8B30-E2C339B5A1CE}" dt="2024-02-13T18:56:46.627" v="151" actId="20577"/>
          <ac:spMkLst>
            <pc:docMk/>
            <pc:sldMk cId="4226750570" sldId="258"/>
            <ac:spMk id="4" creationId="{319557A9-6035-5C7A-F464-E12BFAA6AF6F}"/>
          </ac:spMkLst>
        </pc:spChg>
        <pc:spChg chg="add mod">
          <ac:chgData name="Joni Bocken" userId="df0eff8b06da9066" providerId="LiveId" clId="{F749C9A1-E7B6-4BA7-8B30-E2C339B5A1CE}" dt="2024-02-13T18:57:05.773" v="153" actId="20577"/>
          <ac:spMkLst>
            <pc:docMk/>
            <pc:sldMk cId="4226750570" sldId="258"/>
            <ac:spMk id="6" creationId="{65AD528F-D23A-34CD-9444-A5D3A04ADFD7}"/>
          </ac:spMkLst>
        </pc:spChg>
        <pc:spChg chg="add mod">
          <ac:chgData name="Joni Bocken" userId="df0eff8b06da9066" providerId="LiveId" clId="{F749C9A1-E7B6-4BA7-8B30-E2C339B5A1CE}" dt="2024-02-13T16:55:00.626" v="106"/>
          <ac:spMkLst>
            <pc:docMk/>
            <pc:sldMk cId="4226750570" sldId="258"/>
            <ac:spMk id="7" creationId="{E8FF4D55-3930-430D-1A02-22D5F1A9D705}"/>
          </ac:spMkLst>
        </pc:spChg>
        <pc:spChg chg="mod">
          <ac:chgData name="Joni Bocken" userId="df0eff8b06da9066" providerId="LiveId" clId="{F749C9A1-E7B6-4BA7-8B30-E2C339B5A1CE}" dt="2024-02-18T10:36:50.722" v="583" actId="20577"/>
          <ac:spMkLst>
            <pc:docMk/>
            <pc:sldMk cId="4226750570" sldId="258"/>
            <ac:spMk id="8" creationId="{F5DEA740-0190-93FB-2EB6-E94D921F2089}"/>
          </ac:spMkLst>
        </pc:spChg>
        <pc:spChg chg="add mod">
          <ac:chgData name="Joni Bocken" userId="df0eff8b06da9066" providerId="LiveId" clId="{F749C9A1-E7B6-4BA7-8B30-E2C339B5A1CE}" dt="2024-02-13T18:56:22.143" v="147" actId="6549"/>
          <ac:spMkLst>
            <pc:docMk/>
            <pc:sldMk cId="4226750570" sldId="258"/>
            <ac:spMk id="10" creationId="{BCF750AD-239D-6A38-DF1B-727425577DD9}"/>
          </ac:spMkLst>
        </pc:spChg>
        <pc:spChg chg="add mod">
          <ac:chgData name="Joni Bocken" userId="df0eff8b06da9066" providerId="LiveId" clId="{F749C9A1-E7B6-4BA7-8B30-E2C339B5A1CE}" dt="2024-02-13T18:56:37.288" v="150" actId="6549"/>
          <ac:spMkLst>
            <pc:docMk/>
            <pc:sldMk cId="4226750570" sldId="258"/>
            <ac:spMk id="11" creationId="{9A26F0A8-D2AA-7A8F-732C-9D022FF789A1}"/>
          </ac:spMkLst>
        </pc:spChg>
        <pc:spChg chg="add mod">
          <ac:chgData name="Joni Bocken" userId="df0eff8b06da9066" providerId="LiveId" clId="{F749C9A1-E7B6-4BA7-8B30-E2C339B5A1CE}" dt="2024-02-13T18:56:28.866" v="148" actId="20577"/>
          <ac:spMkLst>
            <pc:docMk/>
            <pc:sldMk cId="4226750570" sldId="258"/>
            <ac:spMk id="12" creationId="{49E69A55-98C0-FA00-1AAD-A5A408C1FC3A}"/>
          </ac:spMkLst>
        </pc:spChg>
        <pc:spChg chg="add mod">
          <ac:chgData name="Joni Bocken" userId="df0eff8b06da9066" providerId="LiveId" clId="{F749C9A1-E7B6-4BA7-8B30-E2C339B5A1CE}" dt="2024-02-13T20:28:01.692" v="552" actId="1076"/>
          <ac:spMkLst>
            <pc:docMk/>
            <pc:sldMk cId="4226750570" sldId="258"/>
            <ac:spMk id="13" creationId="{60A5ACA8-25C4-E617-3D7A-6788E81582F6}"/>
          </ac:spMkLst>
        </pc:spChg>
        <pc:spChg chg="add mod">
          <ac:chgData name="Joni Bocken" userId="df0eff8b06da9066" providerId="LiveId" clId="{F749C9A1-E7B6-4BA7-8B30-E2C339B5A1CE}" dt="2024-02-13T20:27:13.660" v="545"/>
          <ac:spMkLst>
            <pc:docMk/>
            <pc:sldMk cId="4226750570" sldId="258"/>
            <ac:spMk id="14" creationId="{B21E2457-B50C-C8AA-648A-96321562B49F}"/>
          </ac:spMkLst>
        </pc:spChg>
        <pc:spChg chg="add mod">
          <ac:chgData name="Joni Bocken" userId="df0eff8b06da9066" providerId="LiveId" clId="{F749C9A1-E7B6-4BA7-8B30-E2C339B5A1CE}" dt="2024-02-13T20:27:20.596" v="546"/>
          <ac:spMkLst>
            <pc:docMk/>
            <pc:sldMk cId="4226750570" sldId="258"/>
            <ac:spMk id="15" creationId="{F8E142D4-13DE-62FB-BD38-89BC72C5D5E4}"/>
          </ac:spMkLst>
        </pc:spChg>
        <pc:picChg chg="mod modCrop">
          <ac:chgData name="Joni Bocken" userId="df0eff8b06da9066" providerId="LiveId" clId="{F749C9A1-E7B6-4BA7-8B30-E2C339B5A1CE}" dt="2024-02-13T16:07:50.420" v="83" actId="14100"/>
          <ac:picMkLst>
            <pc:docMk/>
            <pc:sldMk cId="4226750570" sldId="258"/>
            <ac:picMk id="3" creationId="{02DBF73E-64BF-70AE-AEFA-9D6926F6981B}"/>
          </ac:picMkLst>
        </pc:picChg>
        <pc:picChg chg="add mod">
          <ac:chgData name="Joni Bocken" userId="df0eff8b06da9066" providerId="LiveId" clId="{F749C9A1-E7B6-4BA7-8B30-E2C339B5A1CE}" dt="2024-02-13T16:07:05.212" v="82" actId="732"/>
          <ac:picMkLst>
            <pc:docMk/>
            <pc:sldMk cId="4226750570" sldId="258"/>
            <ac:picMk id="1026" creationId="{2724BCB5-D7AB-BCD2-DC59-6B95FA4FCF8B}"/>
          </ac:picMkLst>
        </pc:picChg>
        <pc:picChg chg="mod">
          <ac:chgData name="Joni Bocken" userId="df0eff8b06da9066" providerId="LiveId" clId="{F749C9A1-E7B6-4BA7-8B30-E2C339B5A1CE}" dt="2024-02-13T16:05:38.937" v="69" actId="14100"/>
          <ac:picMkLst>
            <pc:docMk/>
            <pc:sldMk cId="4226750570" sldId="258"/>
            <ac:picMk id="2052" creationId="{9DE95DE2-FE1C-788F-38A3-FB1411AE3639}"/>
          </ac:picMkLst>
        </pc:picChg>
        <pc:picChg chg="del">
          <ac:chgData name="Joni Bocken" userId="df0eff8b06da9066" providerId="LiveId" clId="{F749C9A1-E7B6-4BA7-8B30-E2C339B5A1CE}" dt="2024-02-13T16:02:45.970" v="4" actId="478"/>
          <ac:picMkLst>
            <pc:docMk/>
            <pc:sldMk cId="4226750570" sldId="258"/>
            <ac:picMk id="2054" creationId="{5DB6E790-1C6D-4228-776B-38B493C18829}"/>
          </ac:picMkLst>
        </pc:picChg>
        <pc:picChg chg="mod">
          <ac:chgData name="Joni Bocken" userId="df0eff8b06da9066" providerId="LiveId" clId="{F749C9A1-E7B6-4BA7-8B30-E2C339B5A1CE}" dt="2024-02-13T16:44:17.138" v="95" actId="1076"/>
          <ac:picMkLst>
            <pc:docMk/>
            <pc:sldMk cId="4226750570" sldId="258"/>
            <ac:picMk id="2056" creationId="{EB57FA19-7894-6088-E220-7593768871A9}"/>
          </ac:picMkLst>
        </pc:picChg>
        <pc:picChg chg="mod">
          <ac:chgData name="Joni Bocken" userId="df0eff8b06da9066" providerId="LiveId" clId="{F749C9A1-E7B6-4BA7-8B30-E2C339B5A1CE}" dt="2024-02-13T16:05:44.106" v="70" actId="1076"/>
          <ac:picMkLst>
            <pc:docMk/>
            <pc:sldMk cId="4226750570" sldId="258"/>
            <ac:picMk id="2058" creationId="{10291AF0-396C-5355-46D9-140B62BC6325}"/>
          </ac:picMkLst>
        </pc:picChg>
        <pc:extLst>
          <p:ext xmlns:p="http://schemas.openxmlformats.org/presentationml/2006/main" uri="{D6D511B9-2390-475A-947B-AFAB55BFBCF1}">
            <pc226:cmChg xmlns:pc226="http://schemas.microsoft.com/office/powerpoint/2022/06/main/command" chg="del">
              <pc226:chgData name="Joni Bocken" userId="df0eff8b06da9066" providerId="LiveId" clId="{F749C9A1-E7B6-4BA7-8B30-E2C339B5A1CE}" dt="2024-02-13T20:22:14.061" v="542"/>
              <pc2:cmMkLst xmlns:pc2="http://schemas.microsoft.com/office/powerpoint/2019/9/main/command">
                <pc:docMk/>
                <pc:sldMk cId="4226750570" sldId="258"/>
                <pc2:cmMk id="{8059A682-A611-48CD-B891-71BE5A598984}"/>
              </pc2:cmMkLst>
            </pc226:cmChg>
            <pc226:cmChg xmlns:pc226="http://schemas.microsoft.com/office/powerpoint/2022/06/main/command" chg="del">
              <pc226:chgData name="Joni Bocken" userId="df0eff8b06da9066" providerId="LiveId" clId="{F749C9A1-E7B6-4BA7-8B30-E2C339B5A1CE}" dt="2024-02-13T20:22:10.139" v="540"/>
              <pc2:cmMkLst xmlns:pc2="http://schemas.microsoft.com/office/powerpoint/2019/9/main/command">
                <pc:docMk/>
                <pc:sldMk cId="4226750570" sldId="258"/>
                <pc2:cmMk id="{DAA80988-846E-4916-964A-1B072F28E1A1}"/>
              </pc2:cmMkLst>
            </pc226:cmChg>
            <pc226:cmChg xmlns:pc226="http://schemas.microsoft.com/office/powerpoint/2022/06/main/command" chg="del">
              <pc226:chgData name="Joni Bocken" userId="df0eff8b06da9066" providerId="LiveId" clId="{F749C9A1-E7B6-4BA7-8B30-E2C339B5A1CE}" dt="2024-02-13T20:22:11.803" v="541"/>
              <pc2:cmMkLst xmlns:pc2="http://schemas.microsoft.com/office/powerpoint/2019/9/main/command">
                <pc:docMk/>
                <pc:sldMk cId="4226750570" sldId="258"/>
                <pc2:cmMk id="{87B938CF-3B50-4030-A634-3DCD968D5B0D}"/>
              </pc2:cmMkLst>
            </pc226:cmChg>
          </p:ext>
        </pc:extLst>
      </pc:sldChg>
      <pc:sldChg chg="addSp delSp modSp mod delCm">
        <pc:chgData name="Joni Bocken" userId="df0eff8b06da9066" providerId="LiveId" clId="{F749C9A1-E7B6-4BA7-8B30-E2C339B5A1CE}" dt="2024-02-13T20:32:13.379" v="564"/>
        <pc:sldMkLst>
          <pc:docMk/>
          <pc:sldMk cId="3637806228" sldId="260"/>
        </pc:sldMkLst>
        <pc:spChg chg="add mod">
          <ac:chgData name="Joni Bocken" userId="df0eff8b06da9066" providerId="LiveId" clId="{F749C9A1-E7B6-4BA7-8B30-E2C339B5A1CE}" dt="2024-02-13T20:16:12.995" v="467"/>
          <ac:spMkLst>
            <pc:docMk/>
            <pc:sldMk cId="3637806228" sldId="260"/>
            <ac:spMk id="7" creationId="{A648A629-80C2-B407-03BC-3CF439B33F87}"/>
          </ac:spMkLst>
        </pc:spChg>
        <pc:spChg chg="add mod">
          <ac:chgData name="Joni Bocken" userId="df0eff8b06da9066" providerId="LiveId" clId="{F749C9A1-E7B6-4BA7-8B30-E2C339B5A1CE}" dt="2024-02-13T20:15:38.943" v="464"/>
          <ac:spMkLst>
            <pc:docMk/>
            <pc:sldMk cId="3637806228" sldId="260"/>
            <ac:spMk id="8" creationId="{DAC9ADEC-79FD-19D0-D503-F6DF5CD09D13}"/>
          </ac:spMkLst>
        </pc:spChg>
        <pc:spChg chg="add mod">
          <ac:chgData name="Joni Bocken" userId="df0eff8b06da9066" providerId="LiveId" clId="{F749C9A1-E7B6-4BA7-8B30-E2C339B5A1CE}" dt="2024-02-13T20:15:20.384" v="461"/>
          <ac:spMkLst>
            <pc:docMk/>
            <pc:sldMk cId="3637806228" sldId="260"/>
            <ac:spMk id="9" creationId="{A1B78F5F-BAC6-7DA5-8B3B-9B97D4D3CB12}"/>
          </ac:spMkLst>
        </pc:spChg>
        <pc:spChg chg="add mod">
          <ac:chgData name="Joni Bocken" userId="df0eff8b06da9066" providerId="LiveId" clId="{F749C9A1-E7B6-4BA7-8B30-E2C339B5A1CE}" dt="2024-02-13T20:16:43.227" v="470"/>
          <ac:spMkLst>
            <pc:docMk/>
            <pc:sldMk cId="3637806228" sldId="260"/>
            <ac:spMk id="10" creationId="{D5FA0C08-0581-9BCB-11A5-A802C288B867}"/>
          </ac:spMkLst>
        </pc:spChg>
        <pc:spChg chg="add del mod">
          <ac:chgData name="Joni Bocken" userId="df0eff8b06da9066" providerId="LiveId" clId="{F749C9A1-E7B6-4BA7-8B30-E2C339B5A1CE}" dt="2024-02-13T20:16:53.140" v="473"/>
          <ac:spMkLst>
            <pc:docMk/>
            <pc:sldMk cId="3637806228" sldId="260"/>
            <ac:spMk id="11" creationId="{ADE8B6EC-10AE-22D3-FBF4-9E97658C152C}"/>
          </ac:spMkLst>
        </pc:spChg>
        <pc:spChg chg="add mod">
          <ac:chgData name="Joni Bocken" userId="df0eff8b06da9066" providerId="LiveId" clId="{F749C9A1-E7B6-4BA7-8B30-E2C339B5A1CE}" dt="2024-02-13T20:28:21.296" v="556"/>
          <ac:spMkLst>
            <pc:docMk/>
            <pc:sldMk cId="3637806228" sldId="260"/>
            <ac:spMk id="12" creationId="{F6583C74-B9EC-5960-8784-5CFEB88D413C}"/>
          </ac:spMkLst>
        </pc:spChg>
        <pc:picChg chg="mod">
          <ac:chgData name="Joni Bocken" userId="df0eff8b06da9066" providerId="LiveId" clId="{F749C9A1-E7B6-4BA7-8B30-E2C339B5A1CE}" dt="2024-02-13T19:08:50.648" v="346" actId="1076"/>
          <ac:picMkLst>
            <pc:docMk/>
            <pc:sldMk cId="3637806228" sldId="260"/>
            <ac:picMk id="2" creationId="{7DA06C67-1ECD-3233-11BA-CC36E4487009}"/>
          </ac:picMkLst>
        </pc:picChg>
        <pc:extLst>
          <p:ext xmlns:p="http://schemas.openxmlformats.org/presentationml/2006/main" uri="{D6D511B9-2390-475A-947B-AFAB55BFBCF1}">
            <pc226:cmChg xmlns:pc226="http://schemas.microsoft.com/office/powerpoint/2022/06/main/command" chg="del">
              <pc226:chgData name="Joni Bocken" userId="df0eff8b06da9066" providerId="LiveId" clId="{F749C9A1-E7B6-4BA7-8B30-E2C339B5A1CE}" dt="2024-02-13T20:32:11.401" v="563"/>
              <pc2:cmMkLst xmlns:pc2="http://schemas.microsoft.com/office/powerpoint/2019/9/main/command">
                <pc:docMk/>
                <pc:sldMk cId="3637806228" sldId="260"/>
                <pc2:cmMk id="{1D3F7001-F7D5-4C40-AD9A-95116D1CF558}"/>
              </pc2:cmMkLst>
            </pc226:cmChg>
            <pc226:cmChg xmlns:pc226="http://schemas.microsoft.com/office/powerpoint/2022/06/main/command" chg="del">
              <pc226:chgData name="Joni Bocken" userId="df0eff8b06da9066" providerId="LiveId" clId="{F749C9A1-E7B6-4BA7-8B30-E2C339B5A1CE}" dt="2024-02-13T20:32:13.379" v="564"/>
              <pc2:cmMkLst xmlns:pc2="http://schemas.microsoft.com/office/powerpoint/2019/9/main/command">
                <pc:docMk/>
                <pc:sldMk cId="3637806228" sldId="260"/>
                <pc2:cmMk id="{AAC3C479-1A93-4DDC-9F20-0776641D05F8}"/>
              </pc2:cmMkLst>
            </pc226:cmChg>
          </p:ext>
        </pc:extLst>
      </pc:sldChg>
      <pc:sldChg chg="addSp modSp mod delCm">
        <pc:chgData name="Joni Bocken" userId="df0eff8b06da9066" providerId="LiveId" clId="{F749C9A1-E7B6-4BA7-8B30-E2C339B5A1CE}" dt="2024-02-18T10:37:08.751" v="584" actId="20577"/>
        <pc:sldMkLst>
          <pc:docMk/>
          <pc:sldMk cId="1397940828" sldId="261"/>
        </pc:sldMkLst>
        <pc:spChg chg="mod">
          <ac:chgData name="Joni Bocken" userId="df0eff8b06da9066" providerId="LiveId" clId="{F749C9A1-E7B6-4BA7-8B30-E2C339B5A1CE}" dt="2024-02-18T10:37:08.751" v="584" actId="20577"/>
          <ac:spMkLst>
            <pc:docMk/>
            <pc:sldMk cId="1397940828" sldId="261"/>
            <ac:spMk id="5" creationId="{220FA9D0-210A-912E-27EE-6E53DDB465C1}"/>
          </ac:spMkLst>
        </pc:spChg>
        <pc:spChg chg="add mod">
          <ac:chgData name="Joni Bocken" userId="df0eff8b06da9066" providerId="LiveId" clId="{F749C9A1-E7B6-4BA7-8B30-E2C339B5A1CE}" dt="2024-02-13T20:11:52.826" v="432" actId="6549"/>
          <ac:spMkLst>
            <pc:docMk/>
            <pc:sldMk cId="1397940828" sldId="261"/>
            <ac:spMk id="6" creationId="{BC14A874-B055-AC1B-D973-065FC75B9C75}"/>
          </ac:spMkLst>
        </pc:spChg>
        <pc:spChg chg="add mod">
          <ac:chgData name="Joni Bocken" userId="df0eff8b06da9066" providerId="LiveId" clId="{F749C9A1-E7B6-4BA7-8B30-E2C339B5A1CE}" dt="2024-02-13T20:13:05.547" v="438"/>
          <ac:spMkLst>
            <pc:docMk/>
            <pc:sldMk cId="1397940828" sldId="261"/>
            <ac:spMk id="7" creationId="{81D269D1-56E0-4441-8B8E-4EFB025CCAAC}"/>
          </ac:spMkLst>
        </pc:spChg>
        <pc:spChg chg="add mod">
          <ac:chgData name="Joni Bocken" userId="df0eff8b06da9066" providerId="LiveId" clId="{F749C9A1-E7B6-4BA7-8B30-E2C339B5A1CE}" dt="2024-02-13T20:13:26.552" v="443"/>
          <ac:spMkLst>
            <pc:docMk/>
            <pc:sldMk cId="1397940828" sldId="261"/>
            <ac:spMk id="8" creationId="{0071A15D-354C-D4CD-F2DD-61719C0AFD97}"/>
          </ac:spMkLst>
        </pc:spChg>
        <pc:spChg chg="add mod">
          <ac:chgData name="Joni Bocken" userId="df0eff8b06da9066" providerId="LiveId" clId="{F749C9A1-E7B6-4BA7-8B30-E2C339B5A1CE}" dt="2024-02-13T20:13:11.041" v="440" actId="20577"/>
          <ac:spMkLst>
            <pc:docMk/>
            <pc:sldMk cId="1397940828" sldId="261"/>
            <ac:spMk id="9" creationId="{51AC443A-A7B8-E4BC-6388-F7CEF6DEE42E}"/>
          </ac:spMkLst>
        </pc:spChg>
        <pc:spChg chg="add mod">
          <ac:chgData name="Joni Bocken" userId="df0eff8b06da9066" providerId="LiveId" clId="{F749C9A1-E7B6-4BA7-8B30-E2C339B5A1CE}" dt="2024-02-13T20:12:36.934" v="435"/>
          <ac:spMkLst>
            <pc:docMk/>
            <pc:sldMk cId="1397940828" sldId="261"/>
            <ac:spMk id="10" creationId="{896E92BA-FC63-A29E-9EF5-840DD04ECF51}"/>
          </ac:spMkLst>
        </pc:spChg>
        <pc:spChg chg="add mod">
          <ac:chgData name="Joni Bocken" userId="df0eff8b06da9066" providerId="LiveId" clId="{F749C9A1-E7B6-4BA7-8B30-E2C339B5A1CE}" dt="2024-02-13T20:28:15.096" v="554"/>
          <ac:spMkLst>
            <pc:docMk/>
            <pc:sldMk cId="1397940828" sldId="261"/>
            <ac:spMk id="11" creationId="{F8045F8F-24D6-550B-0630-C480A2E295D5}"/>
          </ac:spMkLst>
        </pc:spChg>
        <pc:extLst>
          <p:ext xmlns:p="http://schemas.openxmlformats.org/presentationml/2006/main" uri="{D6D511B9-2390-475A-947B-AFAB55BFBCF1}">
            <pc226:cmChg xmlns:pc226="http://schemas.microsoft.com/office/powerpoint/2022/06/main/command" chg="del">
              <pc226:chgData name="Joni Bocken" userId="df0eff8b06da9066" providerId="LiveId" clId="{F749C9A1-E7B6-4BA7-8B30-E2C339B5A1CE}" dt="2024-02-13T20:32:01.931" v="560"/>
              <pc2:cmMkLst xmlns:pc2="http://schemas.microsoft.com/office/powerpoint/2019/9/main/command">
                <pc:docMk/>
                <pc:sldMk cId="1397940828" sldId="261"/>
                <pc2:cmMk id="{ED74300E-CF16-4E10-8E4F-78F2F52FC0C7}"/>
              </pc2:cmMkLst>
            </pc226:cmChg>
            <pc226:cmChg xmlns:pc226="http://schemas.microsoft.com/office/powerpoint/2022/06/main/command" chg="del">
              <pc226:chgData name="Joni Bocken" userId="df0eff8b06da9066" providerId="LiveId" clId="{F749C9A1-E7B6-4BA7-8B30-E2C339B5A1CE}" dt="2024-02-13T20:31:57.902" v="558"/>
              <pc2:cmMkLst xmlns:pc2="http://schemas.microsoft.com/office/powerpoint/2019/9/main/command">
                <pc:docMk/>
                <pc:sldMk cId="1397940828" sldId="261"/>
                <pc2:cmMk id="{2789136C-3F30-4B29-8AAD-E4E9974F5125}"/>
              </pc2:cmMkLst>
            </pc226:cmChg>
            <pc226:cmChg xmlns:pc226="http://schemas.microsoft.com/office/powerpoint/2022/06/main/command" chg="del">
              <pc226:chgData name="Joni Bocken" userId="df0eff8b06da9066" providerId="LiveId" clId="{F749C9A1-E7B6-4BA7-8B30-E2C339B5A1CE}" dt="2024-02-13T20:32:03.384" v="561"/>
              <pc2:cmMkLst xmlns:pc2="http://schemas.microsoft.com/office/powerpoint/2019/9/main/command">
                <pc:docMk/>
                <pc:sldMk cId="1397940828" sldId="261"/>
                <pc2:cmMk id="{50D3B979-8A89-44F2-839E-6F30311115F2}"/>
              </pc2:cmMkLst>
            </pc226:cmChg>
            <pc226:cmChg xmlns:pc226="http://schemas.microsoft.com/office/powerpoint/2022/06/main/command" chg="del">
              <pc226:chgData name="Joni Bocken" userId="df0eff8b06da9066" providerId="LiveId" clId="{F749C9A1-E7B6-4BA7-8B30-E2C339B5A1CE}" dt="2024-02-13T20:31:59.952" v="559"/>
              <pc2:cmMkLst xmlns:pc2="http://schemas.microsoft.com/office/powerpoint/2019/9/main/command">
                <pc:docMk/>
                <pc:sldMk cId="1397940828" sldId="261"/>
                <pc2:cmMk id="{D9AFD0D0-8861-42B1-90B4-DB9434B4566A}"/>
              </pc2:cmMkLst>
            </pc226:cmChg>
          </p:ext>
        </pc:extLst>
      </pc:sldChg>
      <pc:sldChg chg="addSp delSp modSp mod">
        <pc:chgData name="Joni Bocken" userId="df0eff8b06da9066" providerId="LiveId" clId="{F749C9A1-E7B6-4BA7-8B30-E2C339B5A1CE}" dt="2024-02-18T10:38:24.956" v="593" actId="1076"/>
        <pc:sldMkLst>
          <pc:docMk/>
          <pc:sldMk cId="963868956" sldId="264"/>
        </pc:sldMkLst>
        <pc:spChg chg="add mod">
          <ac:chgData name="Joni Bocken" userId="df0eff8b06da9066" providerId="LiveId" clId="{F749C9A1-E7B6-4BA7-8B30-E2C339B5A1CE}" dt="2024-02-13T20:17:46.483" v="483"/>
          <ac:spMkLst>
            <pc:docMk/>
            <pc:sldMk cId="963868956" sldId="264"/>
            <ac:spMk id="2" creationId="{B807CC7E-9819-2CC5-EB65-347DC6EB78D4}"/>
          </ac:spMkLst>
        </pc:spChg>
        <pc:spChg chg="add mod">
          <ac:chgData name="Joni Bocken" userId="df0eff8b06da9066" providerId="LiveId" clId="{F749C9A1-E7B6-4BA7-8B30-E2C339B5A1CE}" dt="2024-02-13T20:18:09.418" v="486"/>
          <ac:spMkLst>
            <pc:docMk/>
            <pc:sldMk cId="963868956" sldId="264"/>
            <ac:spMk id="4" creationId="{141D57C1-4EF4-D734-23FD-59606E0CE50B}"/>
          </ac:spMkLst>
        </pc:spChg>
        <pc:spChg chg="add mod">
          <ac:chgData name="Joni Bocken" userId="df0eff8b06da9066" providerId="LiveId" clId="{F749C9A1-E7B6-4BA7-8B30-E2C339B5A1CE}" dt="2024-02-13T20:18:32.782" v="490" actId="20577"/>
          <ac:spMkLst>
            <pc:docMk/>
            <pc:sldMk cId="963868956" sldId="264"/>
            <ac:spMk id="5" creationId="{F233B36B-30B9-89CD-B499-2B11103E7894}"/>
          </ac:spMkLst>
        </pc:spChg>
        <pc:spChg chg="add mod">
          <ac:chgData name="Joni Bocken" userId="df0eff8b06da9066" providerId="LiveId" clId="{F749C9A1-E7B6-4BA7-8B30-E2C339B5A1CE}" dt="2024-02-18T10:38:07.322" v="590" actId="1038"/>
          <ac:spMkLst>
            <pc:docMk/>
            <pc:sldMk cId="963868956" sldId="264"/>
            <ac:spMk id="6" creationId="{2C9E93CB-D42C-91C8-ED0A-F007B7D57328}"/>
          </ac:spMkLst>
        </pc:spChg>
        <pc:spChg chg="add del mod">
          <ac:chgData name="Joni Bocken" userId="df0eff8b06da9066" providerId="LiveId" clId="{F749C9A1-E7B6-4BA7-8B30-E2C339B5A1CE}" dt="2024-02-13T20:17:28.549" v="479"/>
          <ac:spMkLst>
            <pc:docMk/>
            <pc:sldMk cId="963868956" sldId="264"/>
            <ac:spMk id="6" creationId="{7636958F-6F30-1638-BFE0-8649BB348101}"/>
          </ac:spMkLst>
        </pc:spChg>
        <pc:spChg chg="add del mod">
          <ac:chgData name="Joni Bocken" userId="df0eff8b06da9066" providerId="LiveId" clId="{F749C9A1-E7B6-4BA7-8B30-E2C339B5A1CE}" dt="2024-02-13T20:18:10.009" v="488"/>
          <ac:spMkLst>
            <pc:docMk/>
            <pc:sldMk cId="963868956" sldId="264"/>
            <ac:spMk id="7" creationId="{1CA0ADC8-1765-7C0D-91BE-39FC5B07AE33}"/>
          </ac:spMkLst>
        </pc:spChg>
        <pc:spChg chg="add del mod">
          <ac:chgData name="Joni Bocken" userId="df0eff8b06da9066" providerId="LiveId" clId="{F749C9A1-E7B6-4BA7-8B30-E2C339B5A1CE}" dt="2024-02-13T20:18:47.064" v="493"/>
          <ac:spMkLst>
            <pc:docMk/>
            <pc:sldMk cId="963868956" sldId="264"/>
            <ac:spMk id="8" creationId="{5925B9F1-F561-8C6A-93CD-2E28870128EB}"/>
          </ac:spMkLst>
        </pc:spChg>
        <pc:spChg chg="mod">
          <ac:chgData name="Joni Bocken" userId="df0eff8b06da9066" providerId="LiveId" clId="{F749C9A1-E7B6-4BA7-8B30-E2C339B5A1CE}" dt="2024-02-18T10:38:24.956" v="593" actId="1076"/>
          <ac:spMkLst>
            <pc:docMk/>
            <pc:sldMk cId="963868956" sldId="264"/>
            <ac:spMk id="10" creationId="{ACF13347-16AF-885F-15E7-5D879322521A}"/>
          </ac:spMkLst>
        </pc:spChg>
        <pc:spChg chg="mod">
          <ac:chgData name="Joni Bocken" userId="df0eff8b06da9066" providerId="LiveId" clId="{F749C9A1-E7B6-4BA7-8B30-E2C339B5A1CE}" dt="2024-02-18T10:38:17.272" v="591" actId="1076"/>
          <ac:spMkLst>
            <pc:docMk/>
            <pc:sldMk cId="963868956" sldId="264"/>
            <ac:spMk id="11" creationId="{04710F45-A4ED-7639-3700-93AAB2A877CD}"/>
          </ac:spMkLst>
        </pc:spChg>
        <pc:picChg chg="mod">
          <ac:chgData name="Joni Bocken" userId="df0eff8b06da9066" providerId="LiveId" clId="{F749C9A1-E7B6-4BA7-8B30-E2C339B5A1CE}" dt="2024-02-13T19:14:37.727" v="424" actId="1076"/>
          <ac:picMkLst>
            <pc:docMk/>
            <pc:sldMk cId="963868956" sldId="264"/>
            <ac:picMk id="3" creationId="{7CF14CB9-9035-945E-5D23-FFC7436272C2}"/>
          </ac:picMkLst>
        </pc:picChg>
        <pc:picChg chg="mod">
          <ac:chgData name="Joni Bocken" userId="df0eff8b06da9066" providerId="LiveId" clId="{F749C9A1-E7B6-4BA7-8B30-E2C339B5A1CE}" dt="2024-02-18T10:38:20.838" v="592" actId="1076"/>
          <ac:picMkLst>
            <pc:docMk/>
            <pc:sldMk cId="963868956" sldId="264"/>
            <ac:picMk id="12" creationId="{E875D6DD-02A3-C971-E925-8712006B644B}"/>
          </ac:picMkLst>
        </pc:picChg>
      </pc:sldChg>
      <pc:sldChg chg="addSp delSp modSp mod delCm">
        <pc:chgData name="Joni Bocken" userId="df0eff8b06da9066" providerId="LiveId" clId="{F749C9A1-E7B6-4BA7-8B30-E2C339B5A1CE}" dt="2024-02-13T20:32:07.320" v="562"/>
        <pc:sldMkLst>
          <pc:docMk/>
          <pc:sldMk cId="464507335" sldId="266"/>
        </pc:sldMkLst>
        <pc:spChg chg="add mod">
          <ac:chgData name="Joni Bocken" userId="df0eff8b06da9066" providerId="LiveId" clId="{F749C9A1-E7B6-4BA7-8B30-E2C339B5A1CE}" dt="2024-02-13T20:14:04.519" v="446"/>
          <ac:spMkLst>
            <pc:docMk/>
            <pc:sldMk cId="464507335" sldId="266"/>
            <ac:spMk id="2" creationId="{CD4A16FE-0F49-CC9D-E5A4-0F53296A96C3}"/>
          </ac:spMkLst>
        </pc:spChg>
        <pc:spChg chg="add del mod">
          <ac:chgData name="Joni Bocken" userId="df0eff8b06da9066" providerId="LiveId" clId="{F749C9A1-E7B6-4BA7-8B30-E2C339B5A1CE}" dt="2024-02-13T20:14:39.543" v="452"/>
          <ac:spMkLst>
            <pc:docMk/>
            <pc:sldMk cId="464507335" sldId="266"/>
            <ac:spMk id="3" creationId="{36BCB458-25EB-3A8A-D6D6-982245CE8129}"/>
          </ac:spMkLst>
        </pc:spChg>
        <pc:spChg chg="add mod">
          <ac:chgData name="Joni Bocken" userId="df0eff8b06da9066" providerId="LiveId" clId="{F749C9A1-E7B6-4BA7-8B30-E2C339B5A1CE}" dt="2024-02-13T20:14:47.555" v="455"/>
          <ac:spMkLst>
            <pc:docMk/>
            <pc:sldMk cId="464507335" sldId="266"/>
            <ac:spMk id="6" creationId="{AFF5FC1B-CD43-6D4E-54F7-95AD93C07DFC}"/>
          </ac:spMkLst>
        </pc:spChg>
        <pc:spChg chg="add mod">
          <ac:chgData name="Joni Bocken" userId="df0eff8b06da9066" providerId="LiveId" clId="{F749C9A1-E7B6-4BA7-8B30-E2C339B5A1CE}" dt="2024-02-13T20:14:15.451" v="449"/>
          <ac:spMkLst>
            <pc:docMk/>
            <pc:sldMk cId="464507335" sldId="266"/>
            <ac:spMk id="11" creationId="{42CCEB52-43AA-CB74-46C6-F7C59C2534EF}"/>
          </ac:spMkLst>
        </pc:spChg>
        <pc:spChg chg="add del mod">
          <ac:chgData name="Joni Bocken" userId="df0eff8b06da9066" providerId="LiveId" clId="{F749C9A1-E7B6-4BA7-8B30-E2C339B5A1CE}" dt="2024-02-13T20:14:54.840" v="458"/>
          <ac:spMkLst>
            <pc:docMk/>
            <pc:sldMk cId="464507335" sldId="266"/>
            <ac:spMk id="12" creationId="{19EC4F89-2CC4-9A6F-5C8D-3A65EB4039F0}"/>
          </ac:spMkLst>
        </pc:spChg>
        <pc:spChg chg="add mod">
          <ac:chgData name="Joni Bocken" userId="df0eff8b06da9066" providerId="LiveId" clId="{F749C9A1-E7B6-4BA7-8B30-E2C339B5A1CE}" dt="2024-02-13T20:28:18.313" v="555"/>
          <ac:spMkLst>
            <pc:docMk/>
            <pc:sldMk cId="464507335" sldId="266"/>
            <ac:spMk id="13" creationId="{C36A4FB2-5918-82DA-2D2A-C8459D50E37F}"/>
          </ac:spMkLst>
        </pc:spChg>
        <pc:extLst>
          <p:ext xmlns:p="http://schemas.openxmlformats.org/presentationml/2006/main" uri="{D6D511B9-2390-475A-947B-AFAB55BFBCF1}">
            <pc226:cmChg xmlns:pc226="http://schemas.microsoft.com/office/powerpoint/2022/06/main/command" chg="del">
              <pc226:chgData name="Joni Bocken" userId="df0eff8b06da9066" providerId="LiveId" clId="{F749C9A1-E7B6-4BA7-8B30-E2C339B5A1CE}" dt="2024-02-13T20:32:07.320" v="562"/>
              <pc2:cmMkLst xmlns:pc2="http://schemas.microsoft.com/office/powerpoint/2019/9/main/command">
                <pc:docMk/>
                <pc:sldMk cId="464507335" sldId="266"/>
                <pc2:cmMk id="{22927963-DAEB-42C8-BBBA-9F7556AF6A71}"/>
              </pc2:cmMkLst>
            </pc226:cmChg>
          </p:ext>
        </pc:extLst>
      </pc:sldChg>
      <pc:sldChg chg="addSp modSp mod">
        <pc:chgData name="Joni Bocken" userId="df0eff8b06da9066" providerId="LiveId" clId="{F749C9A1-E7B6-4BA7-8B30-E2C339B5A1CE}" dt="2024-02-13T20:28:27.591" v="557"/>
        <pc:sldMkLst>
          <pc:docMk/>
          <pc:sldMk cId="3544968614" sldId="269"/>
        </pc:sldMkLst>
        <pc:spChg chg="add mod">
          <ac:chgData name="Joni Bocken" userId="df0eff8b06da9066" providerId="LiveId" clId="{F749C9A1-E7B6-4BA7-8B30-E2C339B5A1CE}" dt="2024-02-13T20:20:11.822" v="530"/>
          <ac:spMkLst>
            <pc:docMk/>
            <pc:sldMk cId="3544968614" sldId="269"/>
            <ac:spMk id="4" creationId="{0E512B82-BBF0-FF80-140E-0E30973DC1A8}"/>
          </ac:spMkLst>
        </pc:spChg>
        <pc:spChg chg="add mod">
          <ac:chgData name="Joni Bocken" userId="df0eff8b06da9066" providerId="LiveId" clId="{F749C9A1-E7B6-4BA7-8B30-E2C339B5A1CE}" dt="2024-02-13T20:19:06.086" v="514" actId="1035"/>
          <ac:spMkLst>
            <pc:docMk/>
            <pc:sldMk cId="3544968614" sldId="269"/>
            <ac:spMk id="6" creationId="{18218967-9D32-B9FE-5868-2803AB107C63}"/>
          </ac:spMkLst>
        </pc:spChg>
        <pc:spChg chg="add mod">
          <ac:chgData name="Joni Bocken" userId="df0eff8b06da9066" providerId="LiveId" clId="{F749C9A1-E7B6-4BA7-8B30-E2C339B5A1CE}" dt="2024-02-13T20:20:39.018" v="536"/>
          <ac:spMkLst>
            <pc:docMk/>
            <pc:sldMk cId="3544968614" sldId="269"/>
            <ac:spMk id="7" creationId="{A45BCB7C-2954-BF0A-CA17-E1F6A6B41C1D}"/>
          </ac:spMkLst>
        </pc:spChg>
        <pc:spChg chg="add mod">
          <ac:chgData name="Joni Bocken" userId="df0eff8b06da9066" providerId="LiveId" clId="{F749C9A1-E7B6-4BA7-8B30-E2C339B5A1CE}" dt="2024-02-13T20:20:56.986" v="539"/>
          <ac:spMkLst>
            <pc:docMk/>
            <pc:sldMk cId="3544968614" sldId="269"/>
            <ac:spMk id="8" creationId="{E5F62055-8BE7-7F4E-F497-20D3627301C7}"/>
          </ac:spMkLst>
        </pc:spChg>
        <pc:spChg chg="add mod">
          <ac:chgData name="Joni Bocken" userId="df0eff8b06da9066" providerId="LiveId" clId="{F749C9A1-E7B6-4BA7-8B30-E2C339B5A1CE}" dt="2024-02-13T20:20:23.811" v="533"/>
          <ac:spMkLst>
            <pc:docMk/>
            <pc:sldMk cId="3544968614" sldId="269"/>
            <ac:spMk id="9" creationId="{71DDF0BD-5CE6-CCAA-D689-E7B63AF46682}"/>
          </ac:spMkLst>
        </pc:spChg>
        <pc:spChg chg="add mod">
          <ac:chgData name="Joni Bocken" userId="df0eff8b06da9066" providerId="LiveId" clId="{F749C9A1-E7B6-4BA7-8B30-E2C339B5A1CE}" dt="2024-02-13T20:28:27.591" v="557"/>
          <ac:spMkLst>
            <pc:docMk/>
            <pc:sldMk cId="3544968614" sldId="269"/>
            <ac:spMk id="10" creationId="{068C8ECF-4D18-FF27-B6FE-117884E99995}"/>
          </ac:spMkLst>
        </pc:spChg>
      </pc:sldChg>
      <pc:sldChg chg="delCm modCm">
        <pc:chgData name="Joni Bocken" userId="df0eff8b06da9066" providerId="LiveId" clId="{F749C9A1-E7B6-4BA7-8B30-E2C339B5A1CE}" dt="2024-02-13T20:32:53.796" v="568"/>
        <pc:sldMkLst>
          <pc:docMk/>
          <pc:sldMk cId="2097226272" sldId="270"/>
        </pc:sldMkLst>
        <pc:extLst>
          <p:ext xmlns:p="http://schemas.openxmlformats.org/presentationml/2006/main" uri="{D6D511B9-2390-475A-947B-AFAB55BFBCF1}">
            <pc226:cmChg xmlns:pc226="http://schemas.microsoft.com/office/powerpoint/2022/06/main/command" chg="del mod modRxn">
              <pc226:chgData name="Joni Bocken" userId="df0eff8b06da9066" providerId="LiveId" clId="{F749C9A1-E7B6-4BA7-8B30-E2C339B5A1CE}" dt="2024-02-13T20:32:53.796" v="568"/>
              <pc2:cmMkLst xmlns:pc2="http://schemas.microsoft.com/office/powerpoint/2019/9/main/command">
                <pc:docMk/>
                <pc:sldMk cId="2097226272" sldId="270"/>
                <pc2:cmMk id="{4F1E6E8D-5101-4886-A261-1D2E03C5E69E}"/>
              </pc2:cmMkLst>
            </pc226:cmChg>
          </p:ext>
        </pc:extLst>
      </pc:sldChg>
    </pc:docChg>
  </pc:docChgLst>
  <pc:docChgLst>
    <pc:chgData name="Joni Bocken" userId="S::s0215193@ad.ua.ac.be::41349c0f-db22-437a-9df9-d84d27d9245a" providerId="AD" clId="Web-{CB5F4D7A-06BF-23ED-5745-4A4DE553C72F}"/>
    <pc:docChg chg="addSld modSld">
      <pc:chgData name="Joni Bocken" userId="S::s0215193@ad.ua.ac.be::41349c0f-db22-437a-9df9-d84d27d9245a" providerId="AD" clId="Web-{CB5F4D7A-06BF-23ED-5745-4A4DE553C72F}" dt="2024-05-09T08:48:04.410" v="105" actId="1076"/>
      <pc:docMkLst>
        <pc:docMk/>
      </pc:docMkLst>
      <pc:sldChg chg="addSp delSp modSp new">
        <pc:chgData name="Joni Bocken" userId="S::s0215193@ad.ua.ac.be::41349c0f-db22-437a-9df9-d84d27d9245a" providerId="AD" clId="Web-{CB5F4D7A-06BF-23ED-5745-4A4DE553C72F}" dt="2024-05-09T08:48:04.410" v="105" actId="1076"/>
        <pc:sldMkLst>
          <pc:docMk/>
          <pc:sldMk cId="3683619323" sldId="271"/>
        </pc:sldMkLst>
        <pc:spChg chg="add del mod">
          <ac:chgData name="Joni Bocken" userId="S::s0215193@ad.ua.ac.be::41349c0f-db22-437a-9df9-d84d27d9245a" providerId="AD" clId="Web-{CB5F4D7A-06BF-23ED-5745-4A4DE553C72F}" dt="2024-05-09T08:47:03.596" v="74" actId="20577"/>
          <ac:spMkLst>
            <pc:docMk/>
            <pc:sldMk cId="3683619323" sldId="271"/>
            <ac:spMk id="2" creationId="{D8BC3C04-01DB-8277-5C2C-A4316F5DD6AD}"/>
          </ac:spMkLst>
        </pc:spChg>
        <pc:spChg chg="add mod">
          <ac:chgData name="Joni Bocken" userId="S::s0215193@ad.ua.ac.be::41349c0f-db22-437a-9df9-d84d27d9245a" providerId="AD" clId="Web-{CB5F4D7A-06BF-23ED-5745-4A4DE553C72F}" dt="2024-05-09T08:47:00.940" v="72" actId="1076"/>
          <ac:spMkLst>
            <pc:docMk/>
            <pc:sldMk cId="3683619323" sldId="271"/>
            <ac:spMk id="3" creationId="{CA781DA5-DA4C-6E3C-7CCD-16DF93E8EF14}"/>
          </ac:spMkLst>
        </pc:spChg>
        <pc:spChg chg="add mod">
          <ac:chgData name="Joni Bocken" userId="S::s0215193@ad.ua.ac.be::41349c0f-db22-437a-9df9-d84d27d9245a" providerId="AD" clId="Web-{CB5F4D7A-06BF-23ED-5745-4A4DE553C72F}" dt="2024-05-09T08:48:04.410" v="105" actId="1076"/>
          <ac:spMkLst>
            <pc:docMk/>
            <pc:sldMk cId="3683619323" sldId="271"/>
            <ac:spMk id="4" creationId="{F3B5EF0E-3583-BE80-B68E-0851601AADA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87AAB0A-8A1F-4DE2-BBEF-BA60C18740A9}" type="datetimeFigureOut">
              <a:rPr lang="nl-BE" smtClean="0"/>
              <a:t>9/05/2024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136203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87AAB0A-8A1F-4DE2-BBEF-BA60C18740A9}" type="datetimeFigureOut">
              <a:rPr lang="nl-BE" smtClean="0"/>
              <a:t>9/05/2024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412510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87AAB0A-8A1F-4DE2-BBEF-BA60C18740A9}" type="datetimeFigureOut">
              <a:rPr lang="nl-BE" smtClean="0"/>
              <a:t>9/05/2024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588421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87AAB0A-8A1F-4DE2-BBEF-BA60C18740A9}" type="datetimeFigureOut">
              <a:rPr lang="nl-BE" smtClean="0"/>
              <a:t>9/05/2024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412550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187AAB0A-8A1F-4DE2-BBEF-BA60C18740A9}" type="datetimeFigureOut">
              <a:rPr lang="nl-BE" smtClean="0"/>
              <a:t>9/05/2024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77625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187AAB0A-8A1F-4DE2-BBEF-BA60C18740A9}" type="datetimeFigureOut">
              <a:rPr lang="nl-BE" smtClean="0"/>
              <a:t>9/05/2024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81903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187AAB0A-8A1F-4DE2-BBEF-BA60C18740A9}" type="datetimeFigureOut">
              <a:rPr lang="nl-BE" smtClean="0"/>
              <a:t>9/05/2024</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392042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87AAB0A-8A1F-4DE2-BBEF-BA60C18740A9}" type="datetimeFigureOut">
              <a:rPr lang="nl-BE" smtClean="0"/>
              <a:t>9/05/2024</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2622436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AAB0A-8A1F-4DE2-BBEF-BA60C18740A9}" type="datetimeFigureOut">
              <a:rPr lang="nl-BE" smtClean="0"/>
              <a:t>9/05/2024</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3030850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87AAB0A-8A1F-4DE2-BBEF-BA60C18740A9}" type="datetimeFigureOut">
              <a:rPr lang="nl-BE" smtClean="0"/>
              <a:t>9/05/2024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3435431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87AAB0A-8A1F-4DE2-BBEF-BA60C18740A9}" type="datetimeFigureOut">
              <a:rPr lang="nl-BE" smtClean="0"/>
              <a:t>9/05/2024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571627B0-8662-40C5-B54F-57A8D488C2F4}" type="slidenum">
              <a:rPr lang="nl-BE" smtClean="0"/>
              <a:t>‹nr.›</a:t>
            </a:fld>
            <a:endParaRPr lang="nl-BE"/>
          </a:p>
        </p:txBody>
      </p:sp>
    </p:spTree>
    <p:extLst>
      <p:ext uri="{BB962C8B-B14F-4D97-AF65-F5344CB8AC3E}">
        <p14:creationId xmlns:p14="http://schemas.microsoft.com/office/powerpoint/2010/main" val="258386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7AAB0A-8A1F-4DE2-BBEF-BA60C18740A9}" type="datetimeFigureOut">
              <a:rPr lang="nl-BE" smtClean="0"/>
              <a:t>9/05/2024</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1627B0-8662-40C5-B54F-57A8D488C2F4}" type="slidenum">
              <a:rPr lang="nl-BE" smtClean="0"/>
              <a:t>‹nr.›</a:t>
            </a:fld>
            <a:endParaRPr lang="nl-BE"/>
          </a:p>
        </p:txBody>
      </p:sp>
    </p:spTree>
    <p:extLst>
      <p:ext uri="{BB962C8B-B14F-4D97-AF65-F5344CB8AC3E}">
        <p14:creationId xmlns:p14="http://schemas.microsoft.com/office/powerpoint/2010/main" val="1631839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image" Target="../media/image52.jpeg"/><Relationship Id="rId2" Type="http://schemas.openxmlformats.org/officeDocument/2006/relationships/image" Target="../media/image4.png"/><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svg"/><Relationship Id="rId15" Type="http://schemas.openxmlformats.org/officeDocument/2006/relationships/image" Target="../media/image50.png"/><Relationship Id="rId10" Type="http://schemas.openxmlformats.org/officeDocument/2006/relationships/image" Target="../media/image45.sv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jpeg"/></Relationships>
</file>

<file path=ppt/slides/_rels/slide9.xml.rels><?xml version="1.0" encoding="UTF-8" standalone="yes"?>
<Relationships xmlns="http://schemas.openxmlformats.org/package/2006/relationships"><Relationship Id="rId8" Type="http://schemas.openxmlformats.org/officeDocument/2006/relationships/hyperlink" Target="https://www.archiproducts.com/en/products/mascagni/synthetic-material-acoustic-baffles-sound-acoustic-baffles_333736" TargetMode="External"/><Relationship Id="rId13" Type="http://schemas.openxmlformats.org/officeDocument/2006/relationships/hyperlink" Target="https://www.pinterest.pt/pin/569072102886621603/" TargetMode="External"/><Relationship Id="rId18" Type="http://schemas.openxmlformats.org/officeDocument/2006/relationships/hyperlink" Target="https://www.wework.com/ideas/workspace-solutions/flexible-products/what-is-flexible-office-space-workspace" TargetMode="External"/><Relationship Id="rId3" Type="http://schemas.openxmlformats.org/officeDocument/2006/relationships/hyperlink" Target="https://balancedfoodandfuel.org/interior/interior-design-of-a-modern-office/" TargetMode="External"/><Relationship Id="rId7" Type="http://schemas.openxmlformats.org/officeDocument/2006/relationships/hyperlink" Target="https://www.kmpkantoormeubilair.nl/129/talent-300.htm" TargetMode="External"/><Relationship Id="rId12" Type="http://schemas.openxmlformats.org/officeDocument/2006/relationships/hyperlink" Target="https://nl.pinterest.com/pin/481322278936520119/" TargetMode="External"/><Relationship Id="rId17" Type="http://schemas.openxmlformats.org/officeDocument/2006/relationships/hyperlink" Target="https://www.vlaamsbouwmeester.be/sites/default/files/open_call_project_submission_presentation_bundles/uaps_2.pdf" TargetMode="External"/><Relationship Id="rId2" Type="http://schemas.openxmlformats.org/officeDocument/2006/relationships/hyperlink" Target="https://www.archilovers.com/projects/180303/conde-nast-entertainment-gallery?1592787" TargetMode="External"/><Relationship Id="rId16" Type="http://schemas.openxmlformats.org/officeDocument/2006/relationships/hyperlink" Target="https://www.tvambienti.si/08/04/2019/pisarna-kot-otipljiv-izraz-vrednot-podjetja-posodobitev-poslovnih-prostorov-v-ljubljani/" TargetMode="External"/><Relationship Id="rId1" Type="http://schemas.openxmlformats.org/officeDocument/2006/relationships/slideLayout" Target="../slideLayouts/slideLayout7.xml"/><Relationship Id="rId6" Type="http://schemas.openxmlformats.org/officeDocument/2006/relationships/hyperlink" Target="https://www.inreda.nl/het-kantoor-na-covid-19-deel-1/" TargetMode="External"/><Relationship Id="rId11" Type="http://schemas.openxmlformats.org/officeDocument/2006/relationships/hyperlink" Target="https://www.glassdoor.com/Photos/JustGiving-Office-Photos-IMG12778152.htm" TargetMode="External"/><Relationship Id="rId5" Type="http://schemas.openxmlformats.org/officeDocument/2006/relationships/hyperlink" Target="https://www.workdesign.com/2023/09/the-four-pillars-of-reimagining-the-workplace/" TargetMode="External"/><Relationship Id="rId15" Type="http://schemas.openxmlformats.org/officeDocument/2006/relationships/hyperlink" Target="https://www.spell-online.com/products/amarant-coffee-table-white" TargetMode="External"/><Relationship Id="rId10" Type="http://schemas.openxmlformats.org/officeDocument/2006/relationships/hyperlink" Target="https://officesnapshots.com/photos/113221/" TargetMode="External"/><Relationship Id="rId19" Type="http://schemas.openxmlformats.org/officeDocument/2006/relationships/hyperlink" Target="https://arido.ca/2023/11/06/a-space-built-on-a-collaborative-approach-to-design/" TargetMode="External"/><Relationship Id="rId4" Type="http://schemas.openxmlformats.org/officeDocument/2006/relationships/hyperlink" Target="https://www.hln.be/nijlen/lerarenkamer-basisschool-bisterveld-heringericht-zodat-leerkrachten-er-zich-thuis-voelen~a6031472/?referrer=https%3A%2F%2Fwww.google.com%2F&amp;cb=6425a59b7e3a17b697577f4c73c8b1e9&amp;auth_rd=1" TargetMode="External"/><Relationship Id="rId9" Type="http://schemas.openxmlformats.org/officeDocument/2006/relationships/hyperlink" Target="https://www.officelovin.com/2017/02/tour-wfp-innovation-accelerators-munich-office/" TargetMode="External"/><Relationship Id="rId14" Type="http://schemas.openxmlformats.org/officeDocument/2006/relationships/hyperlink" Target="https://www.pinterest.com/pin/55408356042064820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8" name="Rectangle 2107">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kstvak 8">
            <a:extLst>
              <a:ext uri="{FF2B5EF4-FFF2-40B4-BE49-F238E27FC236}">
                <a16:creationId xmlns:a16="http://schemas.microsoft.com/office/drawing/2014/main" id="{7F6F0F61-4160-6FAF-127B-85514E6F6900}"/>
              </a:ext>
            </a:extLst>
          </p:cNvPr>
          <p:cNvSpPr txBox="1"/>
          <p:nvPr/>
        </p:nvSpPr>
        <p:spPr>
          <a:xfrm>
            <a:off x="7527223" y="-106875"/>
            <a:ext cx="3826577" cy="167156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nl-BE" sz="4000" b="1" kern="1200" dirty="0">
                <a:solidFill>
                  <a:schemeClr val="tx1"/>
                </a:solidFill>
                <a:latin typeface="Forte" panose="03060902040502070203" pitchFamily="66" charset="0"/>
                <a:ea typeface="+mj-ea"/>
                <a:cs typeface="+mj-cs"/>
              </a:rPr>
              <a:t>Cocon</a:t>
            </a:r>
          </a:p>
        </p:txBody>
      </p:sp>
      <p:pic>
        <p:nvPicPr>
          <p:cNvPr id="2052" name="Picture 4" descr="TRЀS SOUND Pannelli Fonoassorbenti | Pannelli Acustici | Riganelli">
            <a:extLst>
              <a:ext uri="{FF2B5EF4-FFF2-40B4-BE49-F238E27FC236}">
                <a16:creationId xmlns:a16="http://schemas.microsoft.com/office/drawing/2014/main" id="{9DE95DE2-FE1C-788F-38A3-FB1411AE3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57" r="13356"/>
          <a:stretch/>
        </p:blipFill>
        <p:spPr bwMode="auto">
          <a:xfrm>
            <a:off x="20" y="-1"/>
            <a:ext cx="3743192" cy="418457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penest - Love That Design">
            <a:extLst>
              <a:ext uri="{FF2B5EF4-FFF2-40B4-BE49-F238E27FC236}">
                <a16:creationId xmlns:a16="http://schemas.microsoft.com/office/drawing/2014/main" id="{10291AF0-396C-5355-46D9-140B62BC63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38" r="-1" b="9807"/>
          <a:stretch/>
        </p:blipFill>
        <p:spPr bwMode="auto">
          <a:xfrm>
            <a:off x="3926122" y="2133623"/>
            <a:ext cx="3027239" cy="20509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etford Office Carpet | Office space design, Corporate office design ...">
            <a:extLst>
              <a:ext uri="{FF2B5EF4-FFF2-40B4-BE49-F238E27FC236}">
                <a16:creationId xmlns:a16="http://schemas.microsoft.com/office/drawing/2014/main" id="{EB57FA19-7894-6088-E220-7593768871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88" r="5" b="23511"/>
          <a:stretch/>
        </p:blipFill>
        <p:spPr bwMode="auto">
          <a:xfrm>
            <a:off x="3926122" y="2584"/>
            <a:ext cx="3007391" cy="1924447"/>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F5DEA740-0190-93FB-2EB6-E94D921F2089}"/>
              </a:ext>
            </a:extLst>
          </p:cNvPr>
          <p:cNvSpPr txBox="1"/>
          <p:nvPr/>
        </p:nvSpPr>
        <p:spPr>
          <a:xfrm>
            <a:off x="7527223" y="1455507"/>
            <a:ext cx="4471490" cy="5115446"/>
          </a:xfrm>
          <a:prstGeom prst="rect">
            <a:avLst/>
          </a:prstGeom>
        </p:spPr>
        <p:txBody>
          <a:bodyPr vert="horz" lIns="91440" tIns="45720" rIns="91440" bIns="45720" rtlCol="0" anchor="t">
            <a:noAutofit/>
          </a:bodyPr>
          <a:lstStyle/>
          <a:p>
            <a:pPr defTabSz="914400">
              <a:lnSpc>
                <a:spcPct val="90000"/>
              </a:lnSpc>
              <a:spcAft>
                <a:spcPts val="600"/>
              </a:spcAft>
            </a:pPr>
            <a:r>
              <a:rPr lang="nl-BE" sz="1200" b="1" dirty="0">
                <a:latin typeface="Calibri"/>
                <a:ea typeface="Calibri"/>
                <a:cs typeface="Calibri"/>
              </a:rPr>
              <a:t>Wat is het?</a:t>
            </a:r>
          </a:p>
          <a:p>
            <a:pPr defTabSz="914400">
              <a:lnSpc>
                <a:spcPct val="90000"/>
              </a:lnSpc>
              <a:spcAft>
                <a:spcPts val="600"/>
              </a:spcAft>
            </a:pPr>
            <a:r>
              <a:rPr lang="nl-BE" sz="1200" dirty="0">
                <a:latin typeface="Calibri"/>
                <a:ea typeface="Calibri"/>
                <a:cs typeface="Calibri"/>
              </a:rPr>
              <a:t>Cocons zijn leerplekken waar men individueel kan werken en leren. De sfeer is er stil en rustig, met de bedoeling de concentratie te bevorderen en afleiding van buitenaf te vermijden. </a:t>
            </a:r>
          </a:p>
          <a:p>
            <a:pPr defTabSz="914400">
              <a:lnSpc>
                <a:spcPct val="90000"/>
              </a:lnSpc>
              <a:spcAft>
                <a:spcPts val="600"/>
              </a:spcAft>
            </a:pPr>
            <a:br>
              <a:rPr lang="nl-BE" sz="1200" dirty="0">
                <a:latin typeface="Calibri"/>
              </a:rPr>
            </a:br>
            <a:r>
              <a:rPr lang="nl-BE" sz="1200" b="1" dirty="0">
                <a:latin typeface="Calibri"/>
                <a:ea typeface="Calibri"/>
                <a:cs typeface="Calibri"/>
              </a:rPr>
              <a:t>Voordelen</a:t>
            </a:r>
            <a:r>
              <a:rPr lang="nl-BE" sz="1200" dirty="0">
                <a:latin typeface="Calibri"/>
                <a:ea typeface="Calibri"/>
                <a:cs typeface="Calibri"/>
              </a:rPr>
              <a:t>:</a:t>
            </a:r>
          </a:p>
          <a:p>
            <a:pPr defTabSz="914400">
              <a:lnSpc>
                <a:spcPct val="90000"/>
              </a:lnSpc>
              <a:spcAft>
                <a:spcPts val="600"/>
              </a:spcAft>
            </a:pPr>
            <a:r>
              <a:rPr lang="nl-BE" sz="1200" dirty="0">
                <a:latin typeface="Calibri"/>
                <a:ea typeface="Calibri"/>
                <a:cs typeface="Calibri"/>
              </a:rPr>
              <a:t>+ Een bestemming geven aan weinig gebruikte hoeken verspreid over het schoolgebouw</a:t>
            </a:r>
          </a:p>
          <a:p>
            <a:pPr defTabSz="914400">
              <a:lnSpc>
                <a:spcPct val="90000"/>
              </a:lnSpc>
              <a:spcAft>
                <a:spcPts val="600"/>
              </a:spcAft>
            </a:pPr>
            <a:r>
              <a:rPr lang="nl-BE" sz="1200" dirty="0">
                <a:latin typeface="Calibri"/>
                <a:ea typeface="Calibri"/>
                <a:cs typeface="Calibri"/>
              </a:rPr>
              <a:t>+ Bij het ontwerpen ervan kan men creatief zijn (gaten in de muur, weinig gebruikte hoeken, gangen of doorgangsruimtes, kleine mezzanine, …). </a:t>
            </a:r>
          </a:p>
          <a:p>
            <a:pPr defTabSz="914400">
              <a:lnSpc>
                <a:spcPct val="90000"/>
              </a:lnSpc>
              <a:spcAft>
                <a:spcPts val="600"/>
              </a:spcAft>
            </a:pPr>
            <a:br>
              <a:rPr lang="nl-BE" sz="1200" dirty="0">
                <a:latin typeface="Calibri"/>
              </a:rPr>
            </a:br>
            <a:r>
              <a:rPr lang="nl-BE" sz="1200" b="1" dirty="0">
                <a:latin typeface="Calibri"/>
                <a:ea typeface="Calibri"/>
                <a:cs typeface="Calibri"/>
              </a:rPr>
              <a:t>Waar:</a:t>
            </a:r>
          </a:p>
          <a:p>
            <a:pPr defTabSz="914400">
              <a:lnSpc>
                <a:spcPct val="90000"/>
              </a:lnSpc>
              <a:spcAft>
                <a:spcPts val="600"/>
              </a:spcAft>
            </a:pPr>
            <a:r>
              <a:rPr lang="nl-BE" sz="1200" dirty="0">
                <a:latin typeface="Calibri"/>
                <a:ea typeface="Calibri"/>
                <a:cs typeface="Calibri"/>
              </a:rPr>
              <a:t>+ Een plek op school die weinig gebruikt wordt (bij voorkeur rustig en met rechtstreeks of onrechtstreeks zonlicht). Er is ongeveer 2m² nodig om een cocon te creëren.</a:t>
            </a:r>
          </a:p>
          <a:p>
            <a:pPr defTabSz="914400">
              <a:lnSpc>
                <a:spcPct val="90000"/>
              </a:lnSpc>
              <a:spcAft>
                <a:spcPts val="600"/>
              </a:spcAft>
            </a:pPr>
            <a:br>
              <a:rPr lang="nl-BE" sz="1200" dirty="0">
                <a:latin typeface="Calibri"/>
              </a:rPr>
            </a:br>
            <a:r>
              <a:rPr lang="nl-BE" sz="1200" b="1" dirty="0">
                <a:latin typeface="Calibri"/>
                <a:ea typeface="Calibri"/>
                <a:cs typeface="Calibri"/>
              </a:rPr>
              <a:t>Succesfactoren:</a:t>
            </a:r>
          </a:p>
          <a:p>
            <a:pPr defTabSz="914400">
              <a:lnSpc>
                <a:spcPct val="90000"/>
              </a:lnSpc>
              <a:spcAft>
                <a:spcPts val="600"/>
              </a:spcAft>
            </a:pPr>
            <a:r>
              <a:rPr lang="nl-BE" sz="1200" dirty="0">
                <a:ea typeface="+mn-lt"/>
                <a:cs typeface="+mn-lt"/>
              </a:rPr>
              <a:t>+ Gebruik van kleur om de ruimtes elk een individueel karakter te geven.</a:t>
            </a:r>
            <a:endParaRPr lang="nl-BE" dirty="0">
              <a:ea typeface="+mn-lt"/>
              <a:cs typeface="+mn-lt"/>
            </a:endParaRPr>
          </a:p>
          <a:p>
            <a:pPr indent="-228600" defTabSz="914400">
              <a:lnSpc>
                <a:spcPct val="90000"/>
              </a:lnSpc>
              <a:spcAft>
                <a:spcPts val="600"/>
              </a:spcAft>
              <a:buFont typeface="Arial" panose="020B0604020202020204" pitchFamily="34" charset="0"/>
              <a:buChar char="•"/>
            </a:pPr>
            <a:endParaRPr lang="nl-BE" sz="1100" dirty="0">
              <a:latin typeface="Calibri"/>
              <a:ea typeface="Calibri"/>
              <a:cs typeface="Calibri"/>
            </a:endParaRPr>
          </a:p>
        </p:txBody>
      </p:sp>
      <p:pic>
        <p:nvPicPr>
          <p:cNvPr id="5" name="Afbeelding 4">
            <a:extLst>
              <a:ext uri="{FF2B5EF4-FFF2-40B4-BE49-F238E27FC236}">
                <a16:creationId xmlns:a16="http://schemas.microsoft.com/office/drawing/2014/main" id="{07E54AB8-F36B-B379-3C2B-C59ECA23D0B6}"/>
              </a:ext>
            </a:extLst>
          </p:cNvPr>
          <p:cNvPicPr>
            <a:picLocks noChangeAspect="1"/>
          </p:cNvPicPr>
          <p:nvPr/>
        </p:nvPicPr>
        <p:blipFill>
          <a:blip r:embed="rId5"/>
          <a:stretch>
            <a:fillRect/>
          </a:stretch>
        </p:blipFill>
        <p:spPr>
          <a:xfrm>
            <a:off x="7547321" y="919137"/>
            <a:ext cx="3851563" cy="224165"/>
          </a:xfrm>
          <a:prstGeom prst="rect">
            <a:avLst/>
          </a:prstGeom>
        </p:spPr>
      </p:pic>
      <p:pic>
        <p:nvPicPr>
          <p:cNvPr id="3" name="Picture 2">
            <a:extLst>
              <a:ext uri="{FF2B5EF4-FFF2-40B4-BE49-F238E27FC236}">
                <a16:creationId xmlns:a16="http://schemas.microsoft.com/office/drawing/2014/main" id="{02DBF73E-64BF-70AE-AEFA-9D6926F6981B}"/>
              </a:ext>
            </a:extLst>
          </p:cNvPr>
          <p:cNvPicPr>
            <a:picLocks noChangeAspect="1"/>
          </p:cNvPicPr>
          <p:nvPr/>
        </p:nvPicPr>
        <p:blipFill rotWithShape="1">
          <a:blip r:embed="rId6"/>
          <a:srcRect l="990" b="1565"/>
          <a:stretch/>
        </p:blipFill>
        <p:spPr>
          <a:xfrm>
            <a:off x="2399386" y="4386954"/>
            <a:ext cx="4534127" cy="2471045"/>
          </a:xfrm>
          <a:prstGeom prst="rect">
            <a:avLst/>
          </a:prstGeom>
        </p:spPr>
      </p:pic>
      <p:pic>
        <p:nvPicPr>
          <p:cNvPr id="1026" name="Picture 2" descr="30 Beautiful Mezzanine Designs That Inspire To Expand Your Home | Loft ...">
            <a:extLst>
              <a:ext uri="{FF2B5EF4-FFF2-40B4-BE49-F238E27FC236}">
                <a16:creationId xmlns:a16="http://schemas.microsoft.com/office/drawing/2014/main" id="{2724BCB5-D7AB-BCD2-DC59-6B95FA4FCF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31" b="2292"/>
          <a:stretch/>
        </p:blipFill>
        <p:spPr bwMode="auto">
          <a:xfrm>
            <a:off x="3285" y="4386955"/>
            <a:ext cx="2229213" cy="2471046"/>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5B6D01C5-1A1B-BB2D-6E79-6CB7BFAB77EA}"/>
              </a:ext>
            </a:extLst>
          </p:cNvPr>
          <p:cNvSpPr txBox="1"/>
          <p:nvPr/>
        </p:nvSpPr>
        <p:spPr>
          <a:xfrm>
            <a:off x="-56436" y="4164240"/>
            <a:ext cx="2228370" cy="169277"/>
          </a:xfrm>
          <a:prstGeom prst="rect">
            <a:avLst/>
          </a:prstGeom>
          <a:noFill/>
        </p:spPr>
        <p:txBody>
          <a:bodyPr wrap="square" rtlCol="0">
            <a:spAutoFit/>
          </a:bodyPr>
          <a:lstStyle/>
          <a:p>
            <a:r>
              <a:rPr lang="nl-BE" sz="500" dirty="0"/>
              <a:t>© </a:t>
            </a:r>
            <a:r>
              <a:rPr lang="nl-BE" sz="500" dirty="0" err="1"/>
              <a:t>Mascagni</a:t>
            </a:r>
            <a:r>
              <a:rPr lang="nl-BE" sz="500" dirty="0"/>
              <a:t>. </a:t>
            </a:r>
          </a:p>
        </p:txBody>
      </p:sp>
      <p:sp>
        <p:nvSpPr>
          <p:cNvPr id="4" name="Tekstvak 3">
            <a:extLst>
              <a:ext uri="{FF2B5EF4-FFF2-40B4-BE49-F238E27FC236}">
                <a16:creationId xmlns:a16="http://schemas.microsoft.com/office/drawing/2014/main" id="{319557A9-6035-5C7A-F464-E12BFAA6AF6F}"/>
              </a:ext>
            </a:extLst>
          </p:cNvPr>
          <p:cNvSpPr txBox="1"/>
          <p:nvPr/>
        </p:nvSpPr>
        <p:spPr>
          <a:xfrm>
            <a:off x="3897737" y="4164239"/>
            <a:ext cx="2228370" cy="169277"/>
          </a:xfrm>
          <a:prstGeom prst="rect">
            <a:avLst/>
          </a:prstGeom>
          <a:noFill/>
        </p:spPr>
        <p:txBody>
          <a:bodyPr wrap="square" rtlCol="0">
            <a:spAutoFit/>
          </a:bodyPr>
          <a:lstStyle/>
          <a:p>
            <a:r>
              <a:rPr lang="nl-BE" sz="500" dirty="0"/>
              <a:t>© </a:t>
            </a:r>
            <a:r>
              <a:rPr lang="nl-BE" sz="500" dirty="0" err="1"/>
              <a:t>Mascagni</a:t>
            </a:r>
            <a:r>
              <a:rPr lang="nl-BE" sz="500" dirty="0"/>
              <a:t>. </a:t>
            </a:r>
          </a:p>
        </p:txBody>
      </p:sp>
      <p:sp>
        <p:nvSpPr>
          <p:cNvPr id="6" name="Tekstvak 5">
            <a:extLst>
              <a:ext uri="{FF2B5EF4-FFF2-40B4-BE49-F238E27FC236}">
                <a16:creationId xmlns:a16="http://schemas.microsoft.com/office/drawing/2014/main" id="{65AD528F-D23A-34CD-9444-A5D3A04ADFD7}"/>
              </a:ext>
            </a:extLst>
          </p:cNvPr>
          <p:cNvSpPr txBox="1"/>
          <p:nvPr/>
        </p:nvSpPr>
        <p:spPr>
          <a:xfrm>
            <a:off x="3866105" y="1895830"/>
            <a:ext cx="2228370" cy="169277"/>
          </a:xfrm>
          <a:prstGeom prst="rect">
            <a:avLst/>
          </a:prstGeom>
          <a:noFill/>
        </p:spPr>
        <p:txBody>
          <a:bodyPr wrap="square" rtlCol="0">
            <a:spAutoFit/>
          </a:bodyPr>
          <a:lstStyle/>
          <a:p>
            <a:r>
              <a:rPr lang="nl-NL" sz="500" dirty="0"/>
              <a:t>© </a:t>
            </a:r>
            <a:r>
              <a:rPr lang="nl-NL" sz="500" dirty="0" err="1"/>
              <a:t>Schiavello</a:t>
            </a:r>
            <a:r>
              <a:rPr lang="nl-NL" sz="500" dirty="0"/>
              <a:t> International </a:t>
            </a:r>
            <a:r>
              <a:rPr lang="nl-NL" sz="500" dirty="0" err="1"/>
              <a:t>Pty</a:t>
            </a:r>
            <a:r>
              <a:rPr lang="nl-NL" sz="500" dirty="0"/>
              <a:t> Ltd. </a:t>
            </a:r>
            <a:endParaRPr lang="nl-BE" sz="500" dirty="0"/>
          </a:p>
        </p:txBody>
      </p:sp>
      <p:sp>
        <p:nvSpPr>
          <p:cNvPr id="10" name="Tekstvak 9">
            <a:extLst>
              <a:ext uri="{FF2B5EF4-FFF2-40B4-BE49-F238E27FC236}">
                <a16:creationId xmlns:a16="http://schemas.microsoft.com/office/drawing/2014/main" id="{BCF750AD-239D-6A38-DF1B-727425577DD9}"/>
              </a:ext>
            </a:extLst>
          </p:cNvPr>
          <p:cNvSpPr txBox="1"/>
          <p:nvPr/>
        </p:nvSpPr>
        <p:spPr>
          <a:xfrm rot="16200000">
            <a:off x="1172346" y="5690502"/>
            <a:ext cx="2228370" cy="169277"/>
          </a:xfrm>
          <a:prstGeom prst="rect">
            <a:avLst/>
          </a:prstGeom>
          <a:noFill/>
        </p:spPr>
        <p:txBody>
          <a:bodyPr wrap="square" rtlCol="0">
            <a:spAutoFit/>
          </a:bodyPr>
          <a:lstStyle/>
          <a:p>
            <a:r>
              <a:rPr lang="nl-BE" sz="500" dirty="0"/>
              <a:t>© </a:t>
            </a:r>
            <a:r>
              <a:rPr lang="nl-BE" sz="500" dirty="0" err="1"/>
              <a:t>Mascagni</a:t>
            </a:r>
            <a:r>
              <a:rPr lang="nl-BE" sz="500" dirty="0"/>
              <a:t>. </a:t>
            </a:r>
          </a:p>
        </p:txBody>
      </p:sp>
      <p:sp>
        <p:nvSpPr>
          <p:cNvPr id="11" name="Tekstvak 10">
            <a:extLst>
              <a:ext uri="{FF2B5EF4-FFF2-40B4-BE49-F238E27FC236}">
                <a16:creationId xmlns:a16="http://schemas.microsoft.com/office/drawing/2014/main" id="{9A26F0A8-D2AA-7A8F-732C-9D022FF789A1}"/>
              </a:ext>
            </a:extLst>
          </p:cNvPr>
          <p:cNvSpPr txBox="1"/>
          <p:nvPr/>
        </p:nvSpPr>
        <p:spPr>
          <a:xfrm rot="16200000">
            <a:off x="5857927" y="5681918"/>
            <a:ext cx="2228370" cy="169277"/>
          </a:xfrm>
          <a:prstGeom prst="rect">
            <a:avLst/>
          </a:prstGeom>
          <a:noFill/>
        </p:spPr>
        <p:txBody>
          <a:bodyPr wrap="square" rtlCol="0">
            <a:spAutoFit/>
          </a:bodyPr>
          <a:lstStyle/>
          <a:p>
            <a:r>
              <a:rPr lang="nl-BE" sz="500" dirty="0"/>
              <a:t>© </a:t>
            </a:r>
            <a:r>
              <a:rPr lang="nl-BE" sz="500" dirty="0" err="1"/>
              <a:t>Mascagni</a:t>
            </a:r>
            <a:r>
              <a:rPr lang="nl-BE" sz="500" dirty="0"/>
              <a:t>. </a:t>
            </a:r>
          </a:p>
        </p:txBody>
      </p:sp>
      <p:sp>
        <p:nvSpPr>
          <p:cNvPr id="12" name="Tekstvak 11">
            <a:extLst>
              <a:ext uri="{FF2B5EF4-FFF2-40B4-BE49-F238E27FC236}">
                <a16:creationId xmlns:a16="http://schemas.microsoft.com/office/drawing/2014/main" id="{49E69A55-98C0-FA00-1AAD-A5A408C1FC3A}"/>
              </a:ext>
            </a:extLst>
          </p:cNvPr>
          <p:cNvSpPr txBox="1"/>
          <p:nvPr/>
        </p:nvSpPr>
        <p:spPr>
          <a:xfrm rot="16200000">
            <a:off x="3602340" y="5689465"/>
            <a:ext cx="2228370" cy="169277"/>
          </a:xfrm>
          <a:prstGeom prst="rect">
            <a:avLst/>
          </a:prstGeom>
          <a:noFill/>
        </p:spPr>
        <p:txBody>
          <a:bodyPr wrap="square" rtlCol="0">
            <a:spAutoFit/>
          </a:bodyPr>
          <a:lstStyle/>
          <a:p>
            <a:r>
              <a:rPr lang="nl-BE" sz="500" dirty="0"/>
              <a:t>© </a:t>
            </a:r>
            <a:r>
              <a:rPr lang="nl-BE" sz="500" dirty="0" err="1"/>
              <a:t>Mascagni</a:t>
            </a:r>
            <a:r>
              <a:rPr lang="nl-BE" sz="500" dirty="0"/>
              <a:t>. </a:t>
            </a:r>
          </a:p>
        </p:txBody>
      </p:sp>
      <p:sp>
        <p:nvSpPr>
          <p:cNvPr id="13" name="Tekstvak 12">
            <a:extLst>
              <a:ext uri="{FF2B5EF4-FFF2-40B4-BE49-F238E27FC236}">
                <a16:creationId xmlns:a16="http://schemas.microsoft.com/office/drawing/2014/main" id="{60A5ACA8-25C4-E617-3D7A-6788E81582F6}"/>
              </a:ext>
            </a:extLst>
          </p:cNvPr>
          <p:cNvSpPr txBox="1"/>
          <p:nvPr/>
        </p:nvSpPr>
        <p:spPr>
          <a:xfrm>
            <a:off x="10462382" y="6493693"/>
            <a:ext cx="1791356" cy="338554"/>
          </a:xfrm>
          <a:prstGeom prst="rect">
            <a:avLst/>
          </a:prstGeom>
          <a:noFill/>
        </p:spPr>
        <p:txBody>
          <a:bodyPr wrap="square" rtlCol="0">
            <a:spAutoFit/>
          </a:bodyPr>
          <a:lstStyle/>
          <a:p>
            <a:r>
              <a:rPr lang="nl-NL" sz="800" dirty="0" err="1"/>
              <a:t>Tondeur</a:t>
            </a:r>
            <a:r>
              <a:rPr lang="nl-NL" sz="800" dirty="0"/>
              <a:t>, J. (2019). Inspiratiegids voor klasinrichting en scholenbouw.</a:t>
            </a:r>
            <a:endParaRPr lang="nl-BE" sz="800" dirty="0"/>
          </a:p>
        </p:txBody>
      </p:sp>
    </p:spTree>
    <p:extLst>
      <p:ext uri="{BB962C8B-B14F-4D97-AF65-F5344CB8AC3E}">
        <p14:creationId xmlns:p14="http://schemas.microsoft.com/office/powerpoint/2010/main" val="4226750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5" name="Rectangle 1064">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Unique, collaborative environment that represents New Relic's branding ...">
            <a:extLst>
              <a:ext uri="{FF2B5EF4-FFF2-40B4-BE49-F238E27FC236}">
                <a16:creationId xmlns:a16="http://schemas.microsoft.com/office/drawing/2014/main" id="{DA043E71-80AB-F34D-B352-4295031750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99" r="4" b="4"/>
          <a:stretch/>
        </p:blipFill>
        <p:spPr bwMode="auto">
          <a:xfrm>
            <a:off x="-3" y="170174"/>
            <a:ext cx="3013876" cy="2054723"/>
          </a:xfrm>
          <a:prstGeom prst="rect">
            <a:avLst/>
          </a:prstGeom>
          <a:noFill/>
        </p:spPr>
      </p:pic>
      <p:pic>
        <p:nvPicPr>
          <p:cNvPr id="6" name="Picture 12" descr="Lerarenkamer basisschool Bisterveld heringericht, zodat leerkrachten er ...">
            <a:extLst>
              <a:ext uri="{FF2B5EF4-FFF2-40B4-BE49-F238E27FC236}">
                <a16:creationId xmlns:a16="http://schemas.microsoft.com/office/drawing/2014/main" id="{888CEA6A-4FC3-C9B2-A179-FFC99250B5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19" r="1" b="2323"/>
          <a:stretch/>
        </p:blipFill>
        <p:spPr bwMode="auto">
          <a:xfrm>
            <a:off x="3190841" y="170174"/>
            <a:ext cx="2998757" cy="20547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FS - Harpin - Guest/multi use - Product">
            <a:extLst>
              <a:ext uri="{FF2B5EF4-FFF2-40B4-BE49-F238E27FC236}">
                <a16:creationId xmlns:a16="http://schemas.microsoft.com/office/drawing/2014/main" id="{108B2B12-88D2-EFE8-7320-BE7864AD92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102" b="-5"/>
          <a:stretch/>
        </p:blipFill>
        <p:spPr bwMode="auto">
          <a:xfrm>
            <a:off x="20" y="2396614"/>
            <a:ext cx="3013855" cy="2060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rface | Conceptual design, Design competitions, Interface">
            <a:extLst>
              <a:ext uri="{FF2B5EF4-FFF2-40B4-BE49-F238E27FC236}">
                <a16:creationId xmlns:a16="http://schemas.microsoft.com/office/drawing/2014/main" id="{A475CDE5-EE67-1B34-7DA2-0188226A50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4" r="4" b="4"/>
          <a:stretch/>
        </p:blipFill>
        <p:spPr bwMode="auto">
          <a:xfrm>
            <a:off x="3190842" y="2396614"/>
            <a:ext cx="2998756" cy="2060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ol co-working space">
            <a:extLst>
              <a:ext uri="{FF2B5EF4-FFF2-40B4-BE49-F238E27FC236}">
                <a16:creationId xmlns:a16="http://schemas.microsoft.com/office/drawing/2014/main" id="{A90FD260-B1F4-B122-E3A3-6B89A340BD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0" b="6"/>
          <a:stretch/>
        </p:blipFill>
        <p:spPr bwMode="auto">
          <a:xfrm>
            <a:off x="-1" y="4629235"/>
            <a:ext cx="3013875" cy="1681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TC Global Headquarters | Sladen Feinstein">
            <a:extLst>
              <a:ext uri="{FF2B5EF4-FFF2-40B4-BE49-F238E27FC236}">
                <a16:creationId xmlns:a16="http://schemas.microsoft.com/office/drawing/2014/main" id="{C773A396-AB7B-9FA2-F3FD-19DF2EC621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967" r="1" b="4005"/>
          <a:stretch/>
        </p:blipFill>
        <p:spPr bwMode="auto">
          <a:xfrm>
            <a:off x="3190842" y="4629235"/>
            <a:ext cx="2998756" cy="1681992"/>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3A1F940F-ADA3-820B-865D-B5223EB81E64}"/>
              </a:ext>
            </a:extLst>
          </p:cNvPr>
          <p:cNvSpPr txBox="1"/>
          <p:nvPr/>
        </p:nvSpPr>
        <p:spPr>
          <a:xfrm>
            <a:off x="6567955" y="1137967"/>
            <a:ext cx="5239034" cy="4965306"/>
          </a:xfrm>
          <a:prstGeom prst="rect">
            <a:avLst/>
          </a:prstGeom>
        </p:spPr>
        <p:txBody>
          <a:bodyPr vert="horz" lIns="91440" tIns="45720" rIns="91440" bIns="45720" rtlCol="0" anchor="t">
            <a:noAutofit/>
          </a:bodyPr>
          <a:lstStyle/>
          <a:p>
            <a:pPr defTabSz="914400">
              <a:lnSpc>
                <a:spcPct val="90000"/>
              </a:lnSpc>
              <a:spcAft>
                <a:spcPts val="600"/>
              </a:spcAft>
            </a:pPr>
            <a:r>
              <a:rPr lang="nl-BE" sz="1200" b="1" dirty="0">
                <a:latin typeface="Calibri"/>
                <a:ea typeface="Calibri"/>
                <a:cs typeface="MV Boli"/>
              </a:rPr>
              <a:t>Wat is het?</a:t>
            </a:r>
          </a:p>
          <a:p>
            <a:pPr defTabSz="914400">
              <a:lnSpc>
                <a:spcPct val="90000"/>
              </a:lnSpc>
              <a:spcAft>
                <a:spcPts val="600"/>
              </a:spcAft>
            </a:pPr>
            <a:r>
              <a:rPr lang="nl-BE" sz="1200" dirty="0">
                <a:latin typeface="Calibri"/>
                <a:ea typeface="Calibri"/>
                <a:cs typeface="MV Boli"/>
              </a:rPr>
              <a:t>Een grote open ruimte met verschillende leerzones. Makkelijk om te vormen en aan te passen aan verschillende groepsgroottes en activiteiten.</a:t>
            </a:r>
          </a:p>
          <a:p>
            <a:pPr indent="-228600" defTabSz="914400">
              <a:lnSpc>
                <a:spcPct val="90000"/>
              </a:lnSpc>
              <a:spcAft>
                <a:spcPts val="600"/>
              </a:spcAft>
              <a:buFont typeface="Arial" panose="020B0604020202020204" pitchFamily="34" charset="0"/>
              <a:buChar char="•"/>
            </a:pPr>
            <a:endParaRPr lang="nl-BE" sz="1200"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MV Boli"/>
              </a:rPr>
              <a:t>Voordelen:</a:t>
            </a:r>
          </a:p>
          <a:p>
            <a:pPr defTabSz="914400">
              <a:lnSpc>
                <a:spcPct val="90000"/>
              </a:lnSpc>
              <a:spcAft>
                <a:spcPts val="600"/>
              </a:spcAft>
            </a:pPr>
            <a:r>
              <a:rPr lang="nl-BE" sz="1200" dirty="0">
                <a:latin typeface="Calibri"/>
                <a:ea typeface="Calibri"/>
                <a:cs typeface="MV Boli"/>
              </a:rPr>
              <a:t>+ Return of investment: grote impact op de hele leergemeenschap dankzij één enkele interventie</a:t>
            </a:r>
          </a:p>
          <a:p>
            <a:pPr defTabSz="914400">
              <a:lnSpc>
                <a:spcPct val="90000"/>
              </a:lnSpc>
              <a:spcAft>
                <a:spcPts val="600"/>
              </a:spcAft>
            </a:pPr>
            <a:r>
              <a:rPr lang="nl-BE" sz="1200" dirty="0">
                <a:latin typeface="Calibri"/>
                <a:ea typeface="Calibri"/>
                <a:cs typeface="MV Boli"/>
              </a:rPr>
              <a:t>+ De uitgelezen kans om lokalen en ruimtes met een complexe vorm beter te gebruiken (makkelijker in te delen in zones)</a:t>
            </a:r>
          </a:p>
          <a:p>
            <a:pPr indent="-228600" defTabSz="914400">
              <a:lnSpc>
                <a:spcPct val="90000"/>
              </a:lnSpc>
              <a:spcAft>
                <a:spcPts val="600"/>
              </a:spcAft>
              <a:buFont typeface="Arial" panose="020B0604020202020204" pitchFamily="34" charset="0"/>
              <a:buChar char="•"/>
            </a:pPr>
            <a:endParaRPr lang="nl-BE" sz="1200"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MV Boli"/>
              </a:rPr>
              <a:t>Waar: </a:t>
            </a:r>
            <a:endParaRPr lang="nl-BE" sz="1200" b="1" dirty="0">
              <a:latin typeface="Calibri"/>
              <a:ea typeface="Calibri"/>
              <a:cs typeface="MV Boli" panose="02000500030200090000" pitchFamily="2" charset="0"/>
            </a:endParaRPr>
          </a:p>
          <a:p>
            <a:pPr defTabSz="914400">
              <a:lnSpc>
                <a:spcPct val="90000"/>
              </a:lnSpc>
              <a:spcAft>
                <a:spcPts val="600"/>
              </a:spcAft>
            </a:pPr>
            <a:r>
              <a:rPr lang="nl-BE" sz="1200" dirty="0">
                <a:latin typeface="Calibri"/>
                <a:ea typeface="Calibri"/>
                <a:cs typeface="Calibri"/>
              </a:rPr>
              <a:t>Een grotere ruimte (refter, polyvalente ruimte, studiezaal, brede gangen, circulatieruimtes…)</a:t>
            </a:r>
            <a:endParaRPr lang="nl-BE" sz="1200" dirty="0"/>
          </a:p>
          <a:p>
            <a:pPr defTabSz="914400">
              <a:lnSpc>
                <a:spcPct val="90000"/>
              </a:lnSpc>
              <a:spcAft>
                <a:spcPts val="600"/>
              </a:spcAft>
            </a:pPr>
            <a:endParaRPr lang="nl-BE" sz="1200"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Calibri"/>
              </a:rPr>
              <a:t>Succesfactoren:</a:t>
            </a:r>
            <a:endParaRPr lang="nl-BE" sz="1200" b="1" dirty="0">
              <a:cs typeface="Calibri"/>
            </a:endParaRPr>
          </a:p>
          <a:p>
            <a:pPr defTabSz="914400">
              <a:lnSpc>
                <a:spcPct val="90000"/>
              </a:lnSpc>
              <a:spcAft>
                <a:spcPts val="600"/>
              </a:spcAft>
            </a:pPr>
            <a:r>
              <a:rPr lang="nl-BE" sz="1200" dirty="0">
                <a:latin typeface="Calibri"/>
                <a:ea typeface="Calibri"/>
                <a:cs typeface="MV Boli"/>
              </a:rPr>
              <a:t>+ Het gebruik van modulair meubilair zal de flexibiliteit van de ruimte vergroten (tafels die </a:t>
            </a:r>
            <a:r>
              <a:rPr lang="nl-BE" sz="1200" dirty="0" err="1">
                <a:latin typeface="Calibri"/>
                <a:ea typeface="Calibri"/>
                <a:cs typeface="MV Boli"/>
              </a:rPr>
              <a:t>samengezet</a:t>
            </a:r>
            <a:r>
              <a:rPr lang="nl-BE" sz="1200" dirty="0">
                <a:latin typeface="Calibri"/>
                <a:ea typeface="Calibri"/>
                <a:cs typeface="MV Boli"/>
              </a:rPr>
              <a:t> kunnen worden of opgeborgen kunnen worden onder ander meubilair, opbergdozen die ook als stoelen kunnen dienen, poefs die als afscheiding kunnen dienen, …). </a:t>
            </a:r>
            <a:br>
              <a:rPr lang="nl-BE" sz="1200" dirty="0">
                <a:latin typeface="Calibri"/>
                <a:cs typeface="MV Boli" panose="02000500030200090000" pitchFamily="2" charset="0"/>
              </a:rPr>
            </a:br>
            <a:br>
              <a:rPr lang="nl-BE" sz="1200" dirty="0">
                <a:latin typeface="Calibri"/>
                <a:cs typeface="MV Boli" panose="02000500030200090000" pitchFamily="2" charset="0"/>
              </a:rPr>
            </a:br>
            <a:r>
              <a:rPr lang="nl-BE" sz="1200" dirty="0">
                <a:latin typeface="Calibri"/>
                <a:ea typeface="Calibri"/>
                <a:cs typeface="MV Boli"/>
              </a:rPr>
              <a:t>+ Het creëren van verschillende sferen om het succesvolle samengaan van verschillende activiteiten aan te moedigen.</a:t>
            </a:r>
          </a:p>
          <a:p>
            <a:pPr defTabSz="914400">
              <a:lnSpc>
                <a:spcPct val="90000"/>
              </a:lnSpc>
              <a:spcAft>
                <a:spcPts val="600"/>
              </a:spcAft>
            </a:pPr>
            <a:br>
              <a:rPr lang="nl-BE" sz="1200" dirty="0">
                <a:latin typeface="Calibri"/>
                <a:cs typeface="MV Boli" panose="02000500030200090000" pitchFamily="2" charset="0"/>
              </a:rPr>
            </a:br>
            <a:endParaRPr lang="nl-BE" sz="1200" dirty="0">
              <a:latin typeface="Calibri"/>
              <a:ea typeface="Calibri"/>
              <a:cs typeface="MV Boli"/>
            </a:endParaRPr>
          </a:p>
        </p:txBody>
      </p:sp>
      <p:sp>
        <p:nvSpPr>
          <p:cNvPr id="2" name="Tekstvak 1">
            <a:extLst>
              <a:ext uri="{FF2B5EF4-FFF2-40B4-BE49-F238E27FC236}">
                <a16:creationId xmlns:a16="http://schemas.microsoft.com/office/drawing/2014/main" id="{706BA194-0B4B-528D-63FD-BEBDE6133606}"/>
              </a:ext>
            </a:extLst>
          </p:cNvPr>
          <p:cNvSpPr txBox="1"/>
          <p:nvPr/>
        </p:nvSpPr>
        <p:spPr>
          <a:xfrm>
            <a:off x="6567956" y="51804"/>
            <a:ext cx="2998758" cy="95963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kern="1200" dirty="0">
                <a:solidFill>
                  <a:schemeClr val="tx1"/>
                </a:solidFill>
                <a:latin typeface="Forte" panose="03060902040502070203" pitchFamily="66" charset="0"/>
                <a:ea typeface="+mj-ea"/>
                <a:cs typeface="+mj-cs"/>
              </a:rPr>
              <a:t>Atelier</a:t>
            </a:r>
            <a:r>
              <a:rPr lang="en-US" sz="4000" b="1" kern="1200" dirty="0">
                <a:solidFill>
                  <a:schemeClr val="tx1"/>
                </a:solidFill>
                <a:latin typeface="+mj-lt"/>
                <a:ea typeface="+mj-ea"/>
                <a:cs typeface="+mj-cs"/>
              </a:rPr>
              <a:t> </a:t>
            </a:r>
            <a:r>
              <a:rPr lang="en-US" sz="4000" b="1" kern="1200" dirty="0">
                <a:solidFill>
                  <a:schemeClr val="tx1"/>
                </a:solidFill>
                <a:latin typeface="Forte" panose="03060902040502070203" pitchFamily="66" charset="0"/>
                <a:ea typeface="+mj-ea"/>
                <a:cs typeface="+mj-cs"/>
              </a:rPr>
              <a:t>21</a:t>
            </a:r>
          </a:p>
        </p:txBody>
      </p:sp>
      <p:pic>
        <p:nvPicPr>
          <p:cNvPr id="3" name="Afbeelding 2">
            <a:extLst>
              <a:ext uri="{FF2B5EF4-FFF2-40B4-BE49-F238E27FC236}">
                <a16:creationId xmlns:a16="http://schemas.microsoft.com/office/drawing/2014/main" id="{9456B8E9-8AD2-EA81-3124-749239C13F67}"/>
              </a:ext>
            </a:extLst>
          </p:cNvPr>
          <p:cNvPicPr>
            <a:picLocks noChangeAspect="1"/>
          </p:cNvPicPr>
          <p:nvPr/>
        </p:nvPicPr>
        <p:blipFill>
          <a:blip r:embed="rId8"/>
          <a:stretch>
            <a:fillRect/>
          </a:stretch>
        </p:blipFill>
        <p:spPr>
          <a:xfrm>
            <a:off x="6600785" y="716965"/>
            <a:ext cx="3851563" cy="224165"/>
          </a:xfrm>
          <a:prstGeom prst="rect">
            <a:avLst/>
          </a:prstGeom>
        </p:spPr>
      </p:pic>
      <p:sp>
        <p:nvSpPr>
          <p:cNvPr id="7" name="Tekstvak 6">
            <a:extLst>
              <a:ext uri="{FF2B5EF4-FFF2-40B4-BE49-F238E27FC236}">
                <a16:creationId xmlns:a16="http://schemas.microsoft.com/office/drawing/2014/main" id="{C258102B-8C0E-7167-0567-1FF5138E98A1}"/>
              </a:ext>
            </a:extLst>
          </p:cNvPr>
          <p:cNvSpPr txBox="1"/>
          <p:nvPr/>
        </p:nvSpPr>
        <p:spPr>
          <a:xfrm>
            <a:off x="-58578" y="2196428"/>
            <a:ext cx="2228370" cy="169277"/>
          </a:xfrm>
          <a:prstGeom prst="rect">
            <a:avLst/>
          </a:prstGeom>
          <a:noFill/>
        </p:spPr>
        <p:txBody>
          <a:bodyPr wrap="square" rtlCol="0">
            <a:spAutoFit/>
          </a:bodyPr>
          <a:lstStyle/>
          <a:p>
            <a:r>
              <a:rPr lang="nl-BE" sz="500" dirty="0"/>
              <a:t>© </a:t>
            </a:r>
            <a:r>
              <a:rPr lang="nl-BE" sz="500" dirty="0" err="1"/>
              <a:t>Balanced</a:t>
            </a:r>
            <a:r>
              <a:rPr lang="nl-BE" sz="500" dirty="0"/>
              <a:t> Food </a:t>
            </a:r>
            <a:r>
              <a:rPr lang="nl-BE" sz="500" dirty="0" err="1"/>
              <a:t>and</a:t>
            </a:r>
            <a:r>
              <a:rPr lang="nl-BE" sz="500" dirty="0"/>
              <a:t> </a:t>
            </a:r>
            <a:r>
              <a:rPr lang="nl-BE" sz="500" dirty="0" err="1"/>
              <a:t>Fuel</a:t>
            </a:r>
            <a:r>
              <a:rPr lang="nl-BE" sz="500" dirty="0"/>
              <a:t>. </a:t>
            </a:r>
          </a:p>
        </p:txBody>
      </p:sp>
      <p:sp>
        <p:nvSpPr>
          <p:cNvPr id="8" name="Tekstvak 7">
            <a:extLst>
              <a:ext uri="{FF2B5EF4-FFF2-40B4-BE49-F238E27FC236}">
                <a16:creationId xmlns:a16="http://schemas.microsoft.com/office/drawing/2014/main" id="{A2DA4938-F5E3-39ED-7373-5A678B57BEBD}"/>
              </a:ext>
            </a:extLst>
          </p:cNvPr>
          <p:cNvSpPr txBox="1"/>
          <p:nvPr/>
        </p:nvSpPr>
        <p:spPr>
          <a:xfrm>
            <a:off x="3121660" y="2196427"/>
            <a:ext cx="2228370" cy="169277"/>
          </a:xfrm>
          <a:prstGeom prst="rect">
            <a:avLst/>
          </a:prstGeom>
          <a:noFill/>
        </p:spPr>
        <p:txBody>
          <a:bodyPr wrap="square" rtlCol="0">
            <a:spAutoFit/>
          </a:bodyPr>
          <a:lstStyle/>
          <a:p>
            <a:r>
              <a:rPr lang="nl-BE" sz="500" dirty="0"/>
              <a:t>© </a:t>
            </a:r>
            <a:r>
              <a:rPr lang="nl-BE" sz="500" dirty="0" err="1"/>
              <a:t>Bisterveld</a:t>
            </a:r>
            <a:endParaRPr lang="nl-BE" sz="500" dirty="0"/>
          </a:p>
        </p:txBody>
      </p:sp>
      <p:sp>
        <p:nvSpPr>
          <p:cNvPr id="11" name="Tekstvak 10">
            <a:extLst>
              <a:ext uri="{FF2B5EF4-FFF2-40B4-BE49-F238E27FC236}">
                <a16:creationId xmlns:a16="http://schemas.microsoft.com/office/drawing/2014/main" id="{A9D467BF-2352-DCA6-C4DE-FD487153E92B}"/>
              </a:ext>
            </a:extLst>
          </p:cNvPr>
          <p:cNvSpPr txBox="1"/>
          <p:nvPr/>
        </p:nvSpPr>
        <p:spPr>
          <a:xfrm>
            <a:off x="-3" y="6271473"/>
            <a:ext cx="2228370" cy="169277"/>
          </a:xfrm>
          <a:prstGeom prst="rect">
            <a:avLst/>
          </a:prstGeom>
          <a:noFill/>
        </p:spPr>
        <p:txBody>
          <a:bodyPr wrap="square" rtlCol="0">
            <a:spAutoFit/>
          </a:bodyPr>
          <a:lstStyle/>
          <a:p>
            <a:r>
              <a:rPr lang="nl-BE" sz="500" dirty="0"/>
              <a:t>© Vlaams Bouwmeester</a:t>
            </a:r>
          </a:p>
        </p:txBody>
      </p:sp>
      <p:sp>
        <p:nvSpPr>
          <p:cNvPr id="12" name="Tekstvak 11">
            <a:extLst>
              <a:ext uri="{FF2B5EF4-FFF2-40B4-BE49-F238E27FC236}">
                <a16:creationId xmlns:a16="http://schemas.microsoft.com/office/drawing/2014/main" id="{6EE57064-8E33-7974-706C-CA5F192B91A8}"/>
              </a:ext>
            </a:extLst>
          </p:cNvPr>
          <p:cNvSpPr txBox="1"/>
          <p:nvPr/>
        </p:nvSpPr>
        <p:spPr>
          <a:xfrm>
            <a:off x="3147105" y="6274396"/>
            <a:ext cx="2228370" cy="169277"/>
          </a:xfrm>
          <a:prstGeom prst="rect">
            <a:avLst/>
          </a:prstGeom>
          <a:noFill/>
        </p:spPr>
        <p:txBody>
          <a:bodyPr wrap="square" rtlCol="0">
            <a:spAutoFit/>
          </a:bodyPr>
          <a:lstStyle/>
          <a:p>
            <a:r>
              <a:rPr lang="nl-BE" sz="500" dirty="0"/>
              <a:t>© </a:t>
            </a:r>
            <a:r>
              <a:rPr lang="nl-BE" sz="500" dirty="0" err="1"/>
              <a:t>Mascagni</a:t>
            </a:r>
            <a:r>
              <a:rPr lang="nl-BE" sz="500" dirty="0"/>
              <a:t>. </a:t>
            </a:r>
          </a:p>
        </p:txBody>
      </p:sp>
      <p:sp>
        <p:nvSpPr>
          <p:cNvPr id="13" name="Tekstvak 12">
            <a:extLst>
              <a:ext uri="{FF2B5EF4-FFF2-40B4-BE49-F238E27FC236}">
                <a16:creationId xmlns:a16="http://schemas.microsoft.com/office/drawing/2014/main" id="{3DAED34F-320C-FE2D-2AA9-12FA4A2AC7ED}"/>
              </a:ext>
            </a:extLst>
          </p:cNvPr>
          <p:cNvSpPr txBox="1"/>
          <p:nvPr/>
        </p:nvSpPr>
        <p:spPr>
          <a:xfrm>
            <a:off x="10462382" y="6493693"/>
            <a:ext cx="1791356" cy="338554"/>
          </a:xfrm>
          <a:prstGeom prst="rect">
            <a:avLst/>
          </a:prstGeom>
          <a:noFill/>
        </p:spPr>
        <p:txBody>
          <a:bodyPr wrap="square" rtlCol="0">
            <a:spAutoFit/>
          </a:bodyPr>
          <a:lstStyle/>
          <a:p>
            <a:r>
              <a:rPr lang="nl-NL" sz="800" dirty="0" err="1"/>
              <a:t>Tondeur</a:t>
            </a:r>
            <a:r>
              <a:rPr lang="nl-NL" sz="800" dirty="0"/>
              <a:t>, J. (2019). Inspiratiegids voor klasinrichting en scholenbouw.</a:t>
            </a:r>
            <a:endParaRPr lang="nl-BE" sz="800" dirty="0"/>
          </a:p>
        </p:txBody>
      </p:sp>
    </p:spTree>
    <p:extLst>
      <p:ext uri="{BB962C8B-B14F-4D97-AF65-F5344CB8AC3E}">
        <p14:creationId xmlns:p14="http://schemas.microsoft.com/office/powerpoint/2010/main" val="473004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6" name="Rectangle 5145">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kstvak 2">
            <a:extLst>
              <a:ext uri="{FF2B5EF4-FFF2-40B4-BE49-F238E27FC236}">
                <a16:creationId xmlns:a16="http://schemas.microsoft.com/office/drawing/2014/main" id="{273E543D-6E13-BF6B-FB81-8D1669441681}"/>
              </a:ext>
            </a:extLst>
          </p:cNvPr>
          <p:cNvSpPr txBox="1"/>
          <p:nvPr/>
        </p:nvSpPr>
        <p:spPr>
          <a:xfrm>
            <a:off x="7527222" y="0"/>
            <a:ext cx="3826577" cy="167156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nl-BE" sz="4000" b="1" kern="1200" dirty="0">
                <a:solidFill>
                  <a:schemeClr val="tx1"/>
                </a:solidFill>
                <a:latin typeface="Forte" panose="03060902040502070203" pitchFamily="66" charset="0"/>
                <a:ea typeface="+mj-ea"/>
                <a:cs typeface="+mj-cs"/>
              </a:rPr>
              <a:t>Koffiehoekje</a:t>
            </a:r>
          </a:p>
        </p:txBody>
      </p:sp>
      <p:pic>
        <p:nvPicPr>
          <p:cNvPr id="5124" name="Picture 4" descr="De kantoorinrichting: zo maak je het een ontmoetings- en inspiratieplek">
            <a:extLst>
              <a:ext uri="{FF2B5EF4-FFF2-40B4-BE49-F238E27FC236}">
                <a16:creationId xmlns:a16="http://schemas.microsoft.com/office/drawing/2014/main" id="{5BF657A7-FCD5-2FED-64F1-FF0028C7C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79" r="1" b="20601"/>
          <a:stretch/>
        </p:blipFill>
        <p:spPr bwMode="auto">
          <a:xfrm>
            <a:off x="20" y="-1"/>
            <a:ext cx="3997732" cy="44691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offie corner in huis, 15x inspiratie en tips voor je koffiehoekje">
            <a:extLst>
              <a:ext uri="{FF2B5EF4-FFF2-40B4-BE49-F238E27FC236}">
                <a16:creationId xmlns:a16="http://schemas.microsoft.com/office/drawing/2014/main" id="{B4AA84A4-9E71-4644-83D1-8B4A21DE3F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91" r="2" b="34456"/>
          <a:stretch/>
        </p:blipFill>
        <p:spPr bwMode="auto">
          <a:xfrm>
            <a:off x="4184069" y="-2"/>
            <a:ext cx="3027239" cy="22262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ME-Transitions center - Adult, Child psychiatry">
            <a:extLst>
              <a:ext uri="{FF2B5EF4-FFF2-40B4-BE49-F238E27FC236}">
                <a16:creationId xmlns:a16="http://schemas.microsoft.com/office/drawing/2014/main" id="{A26F8B93-7B0B-DEF7-F15F-3D3CA14066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909" b="6221"/>
          <a:stretch/>
        </p:blipFill>
        <p:spPr bwMode="auto">
          <a:xfrm>
            <a:off x="4184069" y="2406570"/>
            <a:ext cx="3027239" cy="205094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Kleine kantoor inrichting van Emmadime | Inrichting-huis.com">
            <a:extLst>
              <a:ext uri="{FF2B5EF4-FFF2-40B4-BE49-F238E27FC236}">
                <a16:creationId xmlns:a16="http://schemas.microsoft.com/office/drawing/2014/main" id="{A6B44A5F-1D27-1564-3364-560D86129E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r="-2" b="21463"/>
          <a:stretch/>
        </p:blipFill>
        <p:spPr bwMode="auto">
          <a:xfrm>
            <a:off x="-3717" y="4638290"/>
            <a:ext cx="3020892" cy="221971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meubels, tafel, overdekt, bank&#10;&#10;Automatisch gegenereerde beschrijving">
            <a:extLst>
              <a:ext uri="{FF2B5EF4-FFF2-40B4-BE49-F238E27FC236}">
                <a16:creationId xmlns:a16="http://schemas.microsoft.com/office/drawing/2014/main" id="{FA2CEA80-1A2D-31EA-EDED-A4EF74DF59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88" r="3" b="6915"/>
          <a:stretch/>
        </p:blipFill>
        <p:spPr bwMode="auto">
          <a:xfrm>
            <a:off x="3184628" y="4629236"/>
            <a:ext cx="4026679" cy="2228764"/>
          </a:xfrm>
          <a:prstGeom prst="rect">
            <a:avLst/>
          </a:prstGeom>
          <a:noFill/>
        </p:spPr>
      </p:pic>
      <p:sp>
        <p:nvSpPr>
          <p:cNvPr id="5" name="Tekstvak 4">
            <a:extLst>
              <a:ext uri="{FF2B5EF4-FFF2-40B4-BE49-F238E27FC236}">
                <a16:creationId xmlns:a16="http://schemas.microsoft.com/office/drawing/2014/main" id="{220FA9D0-210A-912E-27EE-6E53DDB465C1}"/>
              </a:ext>
            </a:extLst>
          </p:cNvPr>
          <p:cNvSpPr txBox="1"/>
          <p:nvPr/>
        </p:nvSpPr>
        <p:spPr>
          <a:xfrm>
            <a:off x="7527221" y="1671566"/>
            <a:ext cx="4309178" cy="4469125"/>
          </a:xfrm>
          <a:prstGeom prst="rect">
            <a:avLst/>
          </a:prstGeom>
        </p:spPr>
        <p:txBody>
          <a:bodyPr vert="horz" lIns="91440" tIns="45720" rIns="91440" bIns="45720" rtlCol="0" anchor="t">
            <a:normAutofit/>
          </a:bodyPr>
          <a:lstStyle/>
          <a:p>
            <a:pPr defTabSz="914400">
              <a:lnSpc>
                <a:spcPct val="90000"/>
              </a:lnSpc>
              <a:spcAft>
                <a:spcPts val="600"/>
              </a:spcAft>
            </a:pPr>
            <a:r>
              <a:rPr lang="nl-BE" sz="1200" b="1" dirty="0">
                <a:latin typeface="Calibri"/>
                <a:ea typeface="Calibri"/>
                <a:cs typeface="MV Boli"/>
              </a:rPr>
              <a:t>Wat is het?</a:t>
            </a:r>
          </a:p>
          <a:p>
            <a:pPr defTabSz="914400">
              <a:lnSpc>
                <a:spcPct val="90000"/>
              </a:lnSpc>
              <a:spcAft>
                <a:spcPts val="600"/>
              </a:spcAft>
            </a:pPr>
            <a:r>
              <a:rPr lang="nl-BE" sz="1200" dirty="0">
                <a:latin typeface="Calibri"/>
                <a:ea typeface="Calibri"/>
                <a:cs typeface="MV Boli"/>
              </a:rPr>
              <a:t>In de koffiehoek kunnen leerkrachten zich ontspannen en een praatje slaan. Ze kunnen hier even onder elkaar pauzeren, een koffietje drinken of een boek lezen.</a:t>
            </a:r>
          </a:p>
          <a:p>
            <a:pPr defTabSz="914400">
              <a:lnSpc>
                <a:spcPct val="90000"/>
              </a:lnSpc>
              <a:spcAft>
                <a:spcPts val="600"/>
              </a:spcAft>
            </a:pPr>
            <a:endParaRPr lang="nl-BE" sz="1200" b="1"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MV Boli"/>
              </a:rPr>
              <a:t>Voordelen:</a:t>
            </a:r>
          </a:p>
          <a:p>
            <a:pPr defTabSz="914400">
              <a:lnSpc>
                <a:spcPct val="90000"/>
              </a:lnSpc>
              <a:spcAft>
                <a:spcPts val="600"/>
              </a:spcAft>
            </a:pPr>
            <a:r>
              <a:rPr lang="nl-BE" sz="1200" dirty="0">
                <a:latin typeface="Calibri"/>
                <a:ea typeface="Calibri"/>
                <a:cs typeface="MV Boli"/>
              </a:rPr>
              <a:t>+ Stimuleren van interactie tussen leerkrachten</a:t>
            </a:r>
          </a:p>
          <a:p>
            <a:pPr defTabSz="914400">
              <a:lnSpc>
                <a:spcPct val="90000"/>
              </a:lnSpc>
              <a:spcAft>
                <a:spcPts val="600"/>
              </a:spcAft>
            </a:pPr>
            <a:endParaRPr lang="nl-BE" sz="1200"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MV Boli"/>
              </a:rPr>
              <a:t>Waar:</a:t>
            </a:r>
          </a:p>
          <a:p>
            <a:pPr defTabSz="914400">
              <a:lnSpc>
                <a:spcPct val="90000"/>
              </a:lnSpc>
              <a:spcAft>
                <a:spcPts val="600"/>
              </a:spcAft>
            </a:pPr>
            <a:r>
              <a:rPr lang="nl-BE" sz="1200" dirty="0">
                <a:latin typeface="Calibri"/>
                <a:ea typeface="Calibri"/>
                <a:cs typeface="MV Boli"/>
              </a:rPr>
              <a:t>+ In grote ruimtes (Atelier 21 )</a:t>
            </a:r>
          </a:p>
          <a:p>
            <a:pPr defTabSz="914400">
              <a:lnSpc>
                <a:spcPct val="90000"/>
              </a:lnSpc>
              <a:spcAft>
                <a:spcPts val="600"/>
              </a:spcAft>
            </a:pPr>
            <a:r>
              <a:rPr lang="nl-BE" sz="1200" dirty="0">
                <a:latin typeface="Calibri"/>
                <a:ea typeface="Calibri"/>
                <a:cs typeface="MV Boli"/>
              </a:rPr>
              <a:t>+ In ruimtes naast het klaslokaal (bv. een mezzanine) </a:t>
            </a:r>
          </a:p>
          <a:p>
            <a:pPr defTabSz="914400">
              <a:lnSpc>
                <a:spcPct val="90000"/>
              </a:lnSpc>
              <a:spcAft>
                <a:spcPts val="600"/>
              </a:spcAft>
            </a:pPr>
            <a:r>
              <a:rPr lang="nl-BE" sz="1200" dirty="0">
                <a:latin typeface="Calibri"/>
                <a:ea typeface="Calibri"/>
                <a:cs typeface="MV Boli"/>
              </a:rPr>
              <a:t>+ In de gang of in andere gemeenschappelijke ruimtes naast de klaslokalen</a:t>
            </a:r>
          </a:p>
          <a:p>
            <a:pPr indent="-228600" defTabSz="914400">
              <a:lnSpc>
                <a:spcPct val="90000"/>
              </a:lnSpc>
              <a:spcAft>
                <a:spcPts val="600"/>
              </a:spcAft>
              <a:buFont typeface="Arial" panose="020B0604020202020204" pitchFamily="34" charset="0"/>
              <a:buChar char="•"/>
            </a:pPr>
            <a:endParaRPr lang="nl-BE" sz="1200"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Calibri"/>
              </a:rPr>
              <a:t>Succesfactoren:</a:t>
            </a:r>
            <a:endParaRPr lang="nl-BE" dirty="0">
              <a:cs typeface="Calibri"/>
            </a:endParaRPr>
          </a:p>
          <a:p>
            <a:pPr defTabSz="914400">
              <a:lnSpc>
                <a:spcPct val="90000"/>
              </a:lnSpc>
              <a:spcAft>
                <a:spcPts val="600"/>
              </a:spcAft>
            </a:pPr>
            <a:r>
              <a:rPr lang="nl-BE" sz="1200" dirty="0">
                <a:latin typeface="Calibri"/>
                <a:ea typeface="Calibri"/>
                <a:cs typeface="MV Boli"/>
              </a:rPr>
              <a:t>+ Betrekken van leerkrachten bij het vormgeven en uitwerken. </a:t>
            </a:r>
            <a:endParaRPr lang="nl-BE" sz="1200" dirty="0">
              <a:latin typeface="Calibri"/>
              <a:ea typeface="Calibri"/>
              <a:cs typeface="MV Boli" panose="02000500030200090000" pitchFamily="2" charset="0"/>
            </a:endParaRPr>
          </a:p>
          <a:p>
            <a:pPr defTabSz="914400">
              <a:lnSpc>
                <a:spcPct val="90000"/>
              </a:lnSpc>
              <a:spcAft>
                <a:spcPts val="600"/>
              </a:spcAft>
            </a:pPr>
            <a:r>
              <a:rPr lang="nl-BE" sz="1200" dirty="0">
                <a:latin typeface="Calibri"/>
                <a:ea typeface="Calibri"/>
                <a:cs typeface="MV Boli"/>
              </a:rPr>
              <a:t>+ Het combineren van meubilair met decoratie, prikborden, enz. </a:t>
            </a:r>
            <a:endParaRPr lang="nl-BE" sz="1200" dirty="0">
              <a:latin typeface="Calibri"/>
              <a:ea typeface="Calibri"/>
              <a:cs typeface="MV Boli" panose="02000500030200090000" pitchFamily="2" charset="0"/>
            </a:endParaRPr>
          </a:p>
          <a:p>
            <a:pPr defTabSz="914400">
              <a:lnSpc>
                <a:spcPct val="90000"/>
              </a:lnSpc>
              <a:spcAft>
                <a:spcPts val="600"/>
              </a:spcAft>
            </a:pPr>
            <a:r>
              <a:rPr lang="nl-BE" sz="1200" dirty="0">
                <a:latin typeface="Calibri"/>
                <a:ea typeface="Calibri"/>
                <a:cs typeface="MV Boli"/>
              </a:rPr>
              <a:t>+ </a:t>
            </a:r>
            <a:r>
              <a:rPr lang="nl-BE" sz="1200" dirty="0" err="1">
                <a:latin typeface="Calibri"/>
                <a:ea typeface="Calibri"/>
                <a:cs typeface="MV Boli"/>
              </a:rPr>
              <a:t>Personalisering</a:t>
            </a:r>
            <a:r>
              <a:rPr lang="nl-BE" sz="1200" dirty="0">
                <a:latin typeface="Calibri"/>
                <a:ea typeface="Calibri"/>
                <a:cs typeface="MV Boli"/>
              </a:rPr>
              <a:t> en toe-eigening. </a:t>
            </a:r>
            <a:endParaRPr lang="nl-BE" sz="1200" dirty="0">
              <a:latin typeface="Calibri"/>
              <a:ea typeface="Calibri"/>
              <a:cs typeface="MV Boli" panose="02000500030200090000" pitchFamily="2" charset="0"/>
            </a:endParaRPr>
          </a:p>
        </p:txBody>
      </p:sp>
      <p:pic>
        <p:nvPicPr>
          <p:cNvPr id="4" name="Afbeelding 3">
            <a:extLst>
              <a:ext uri="{FF2B5EF4-FFF2-40B4-BE49-F238E27FC236}">
                <a16:creationId xmlns:a16="http://schemas.microsoft.com/office/drawing/2014/main" id="{B1367FA9-8C6A-B37E-121E-9707097198BA}"/>
              </a:ext>
            </a:extLst>
          </p:cNvPr>
          <p:cNvPicPr>
            <a:picLocks noChangeAspect="1"/>
          </p:cNvPicPr>
          <p:nvPr/>
        </p:nvPicPr>
        <p:blipFill>
          <a:blip r:embed="rId7"/>
          <a:stretch>
            <a:fillRect/>
          </a:stretch>
        </p:blipFill>
        <p:spPr>
          <a:xfrm>
            <a:off x="7543815" y="1113108"/>
            <a:ext cx="3851563" cy="224165"/>
          </a:xfrm>
          <a:prstGeom prst="rect">
            <a:avLst/>
          </a:prstGeom>
        </p:spPr>
      </p:pic>
      <p:sp>
        <p:nvSpPr>
          <p:cNvPr id="6" name="Tekstvak 5">
            <a:extLst>
              <a:ext uri="{FF2B5EF4-FFF2-40B4-BE49-F238E27FC236}">
                <a16:creationId xmlns:a16="http://schemas.microsoft.com/office/drawing/2014/main" id="{BC14A874-B055-AC1B-D973-065FC75B9C75}"/>
              </a:ext>
            </a:extLst>
          </p:cNvPr>
          <p:cNvSpPr txBox="1"/>
          <p:nvPr/>
        </p:nvSpPr>
        <p:spPr>
          <a:xfrm>
            <a:off x="-47457" y="4430626"/>
            <a:ext cx="2228370" cy="169277"/>
          </a:xfrm>
          <a:prstGeom prst="rect">
            <a:avLst/>
          </a:prstGeom>
          <a:noFill/>
        </p:spPr>
        <p:txBody>
          <a:bodyPr wrap="square" rtlCol="0">
            <a:spAutoFit/>
          </a:bodyPr>
          <a:lstStyle/>
          <a:p>
            <a:r>
              <a:rPr lang="nl-BE" sz="500" dirty="0"/>
              <a:t> </a:t>
            </a:r>
          </a:p>
        </p:txBody>
      </p:sp>
      <p:sp>
        <p:nvSpPr>
          <p:cNvPr id="7" name="Tekstvak 6">
            <a:extLst>
              <a:ext uri="{FF2B5EF4-FFF2-40B4-BE49-F238E27FC236}">
                <a16:creationId xmlns:a16="http://schemas.microsoft.com/office/drawing/2014/main" id="{81D269D1-56E0-4441-8B8E-4EFB025CCAAC}"/>
              </a:ext>
            </a:extLst>
          </p:cNvPr>
          <p:cNvSpPr txBox="1"/>
          <p:nvPr/>
        </p:nvSpPr>
        <p:spPr>
          <a:xfrm rot="16200000">
            <a:off x="1949908" y="5715962"/>
            <a:ext cx="2228370" cy="169277"/>
          </a:xfrm>
          <a:prstGeom prst="rect">
            <a:avLst/>
          </a:prstGeom>
          <a:noFill/>
        </p:spPr>
        <p:txBody>
          <a:bodyPr wrap="square" rtlCol="0">
            <a:spAutoFit/>
          </a:bodyPr>
          <a:lstStyle/>
          <a:p>
            <a:r>
              <a:rPr lang="nl-BE" sz="500" dirty="0"/>
              <a:t>© Pinterest. </a:t>
            </a:r>
          </a:p>
        </p:txBody>
      </p:sp>
      <p:sp>
        <p:nvSpPr>
          <p:cNvPr id="8" name="Tekstvak 7">
            <a:extLst>
              <a:ext uri="{FF2B5EF4-FFF2-40B4-BE49-F238E27FC236}">
                <a16:creationId xmlns:a16="http://schemas.microsoft.com/office/drawing/2014/main" id="{0071A15D-354C-D4CD-F2DD-61719C0AFD97}"/>
              </a:ext>
            </a:extLst>
          </p:cNvPr>
          <p:cNvSpPr txBox="1"/>
          <p:nvPr/>
        </p:nvSpPr>
        <p:spPr>
          <a:xfrm rot="16200000">
            <a:off x="6150059" y="5710773"/>
            <a:ext cx="2228370" cy="169277"/>
          </a:xfrm>
          <a:prstGeom prst="rect">
            <a:avLst/>
          </a:prstGeom>
          <a:noFill/>
        </p:spPr>
        <p:txBody>
          <a:bodyPr wrap="square" rtlCol="0">
            <a:spAutoFit/>
          </a:bodyPr>
          <a:lstStyle/>
          <a:p>
            <a:r>
              <a:rPr lang="nl-BE" sz="500" dirty="0"/>
              <a:t>© Spell. </a:t>
            </a:r>
          </a:p>
        </p:txBody>
      </p:sp>
      <p:sp>
        <p:nvSpPr>
          <p:cNvPr id="9" name="Tekstvak 8">
            <a:extLst>
              <a:ext uri="{FF2B5EF4-FFF2-40B4-BE49-F238E27FC236}">
                <a16:creationId xmlns:a16="http://schemas.microsoft.com/office/drawing/2014/main" id="{51AC443A-A7B8-E4BC-6388-F7CEF6DEE42E}"/>
              </a:ext>
            </a:extLst>
          </p:cNvPr>
          <p:cNvSpPr txBox="1"/>
          <p:nvPr/>
        </p:nvSpPr>
        <p:spPr>
          <a:xfrm>
            <a:off x="4137609" y="4409189"/>
            <a:ext cx="2228370" cy="169277"/>
          </a:xfrm>
          <a:prstGeom prst="rect">
            <a:avLst/>
          </a:prstGeom>
          <a:noFill/>
        </p:spPr>
        <p:txBody>
          <a:bodyPr wrap="square" rtlCol="0">
            <a:spAutoFit/>
          </a:bodyPr>
          <a:lstStyle/>
          <a:p>
            <a:r>
              <a:rPr lang="nl-BE" sz="500" dirty="0"/>
              <a:t>. </a:t>
            </a:r>
          </a:p>
        </p:txBody>
      </p:sp>
      <p:sp>
        <p:nvSpPr>
          <p:cNvPr id="10" name="Tekstvak 9">
            <a:extLst>
              <a:ext uri="{FF2B5EF4-FFF2-40B4-BE49-F238E27FC236}">
                <a16:creationId xmlns:a16="http://schemas.microsoft.com/office/drawing/2014/main" id="{896E92BA-FC63-A29E-9EF5-840DD04ECF51}"/>
              </a:ext>
            </a:extLst>
          </p:cNvPr>
          <p:cNvSpPr txBox="1"/>
          <p:nvPr/>
        </p:nvSpPr>
        <p:spPr>
          <a:xfrm>
            <a:off x="4119561" y="2191590"/>
            <a:ext cx="2228370" cy="169277"/>
          </a:xfrm>
          <a:prstGeom prst="rect">
            <a:avLst/>
          </a:prstGeom>
          <a:noFill/>
        </p:spPr>
        <p:txBody>
          <a:bodyPr wrap="square" rtlCol="0">
            <a:spAutoFit/>
          </a:bodyPr>
          <a:lstStyle/>
          <a:p>
            <a:r>
              <a:rPr lang="nl-BE" sz="500" dirty="0"/>
              <a:t>© Pinterest. </a:t>
            </a:r>
          </a:p>
        </p:txBody>
      </p:sp>
      <p:sp>
        <p:nvSpPr>
          <p:cNvPr id="11" name="Tekstvak 10">
            <a:extLst>
              <a:ext uri="{FF2B5EF4-FFF2-40B4-BE49-F238E27FC236}">
                <a16:creationId xmlns:a16="http://schemas.microsoft.com/office/drawing/2014/main" id="{F8045F8F-24D6-550B-0630-C480A2E295D5}"/>
              </a:ext>
            </a:extLst>
          </p:cNvPr>
          <p:cNvSpPr txBox="1"/>
          <p:nvPr/>
        </p:nvSpPr>
        <p:spPr>
          <a:xfrm>
            <a:off x="10462382" y="6493693"/>
            <a:ext cx="1791356" cy="338554"/>
          </a:xfrm>
          <a:prstGeom prst="rect">
            <a:avLst/>
          </a:prstGeom>
          <a:noFill/>
        </p:spPr>
        <p:txBody>
          <a:bodyPr wrap="square" rtlCol="0">
            <a:spAutoFit/>
          </a:bodyPr>
          <a:lstStyle/>
          <a:p>
            <a:r>
              <a:rPr lang="nl-NL" sz="800" dirty="0" err="1"/>
              <a:t>Tondeur</a:t>
            </a:r>
            <a:r>
              <a:rPr lang="nl-NL" sz="800" dirty="0"/>
              <a:t>, J. (2019). Inspiratiegids voor klasinrichting en scholenbouw.</a:t>
            </a:r>
            <a:endParaRPr lang="nl-BE" sz="800" dirty="0"/>
          </a:p>
        </p:txBody>
      </p:sp>
    </p:spTree>
    <p:extLst>
      <p:ext uri="{BB962C8B-B14F-4D97-AF65-F5344CB8AC3E}">
        <p14:creationId xmlns:p14="http://schemas.microsoft.com/office/powerpoint/2010/main" val="1397940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36" name="Rectangle 2135">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kstvak 7">
            <a:extLst>
              <a:ext uri="{FF2B5EF4-FFF2-40B4-BE49-F238E27FC236}">
                <a16:creationId xmlns:a16="http://schemas.microsoft.com/office/drawing/2014/main" id="{D149F78E-6CF2-1880-ED52-B99AD1361C22}"/>
              </a:ext>
            </a:extLst>
          </p:cNvPr>
          <p:cNvSpPr txBox="1"/>
          <p:nvPr/>
        </p:nvSpPr>
        <p:spPr>
          <a:xfrm>
            <a:off x="6587484" y="-241412"/>
            <a:ext cx="4789763" cy="166287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nl-BE" sz="4000" b="1" kern="1200" dirty="0">
                <a:solidFill>
                  <a:schemeClr val="tx1"/>
                </a:solidFill>
                <a:latin typeface="Forte" panose="03060902040502070203" pitchFamily="66" charset="0"/>
                <a:ea typeface="+mj-ea"/>
                <a:cs typeface="+mj-cs"/>
              </a:rPr>
              <a:t>Leerstraat</a:t>
            </a:r>
          </a:p>
        </p:txBody>
      </p:sp>
      <p:pic>
        <p:nvPicPr>
          <p:cNvPr id="2052" name="Picture 4" descr="A Tour of WFP Innovation Accelerator’s Munich Office - Officelovin'">
            <a:extLst>
              <a:ext uri="{FF2B5EF4-FFF2-40B4-BE49-F238E27FC236}">
                <a16:creationId xmlns:a16="http://schemas.microsoft.com/office/drawing/2014/main" id="{5A4E64E2-0A98-1657-5ACE-F17AF7CA8B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25" r="15345"/>
          <a:stretch/>
        </p:blipFill>
        <p:spPr bwMode="auto">
          <a:xfrm>
            <a:off x="20" y="10"/>
            <a:ext cx="3003103" cy="391288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The functional game area, that includes a TV and chalkboard for ideating, in addition to “playing”. Photo by Eric Laignel Photography.">
            <a:extLst>
              <a:ext uri="{FF2B5EF4-FFF2-40B4-BE49-F238E27FC236}">
                <a16:creationId xmlns:a16="http://schemas.microsoft.com/office/drawing/2014/main" id="{F8CA2864-2CFE-4DAF-67AD-1697B1253B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0" r="3" b="3"/>
          <a:stretch/>
        </p:blipFill>
        <p:spPr bwMode="auto">
          <a:xfrm>
            <a:off x="3180257" y="10"/>
            <a:ext cx="3016307" cy="2223328"/>
          </a:xfrm>
          <a:prstGeom prst="rect">
            <a:avLst/>
          </a:prstGeom>
          <a:noFill/>
        </p:spPr>
      </p:pic>
      <p:pic>
        <p:nvPicPr>
          <p:cNvPr id="9" name="Afbeelding 8" descr="Afbeelding met overdekt, muur, meubels, schoeisel&#10;&#10;Automatisch gegenereerde beschrijving">
            <a:extLst>
              <a:ext uri="{FF2B5EF4-FFF2-40B4-BE49-F238E27FC236}">
                <a16:creationId xmlns:a16="http://schemas.microsoft.com/office/drawing/2014/main" id="{5F533E1A-06AC-0E48-EA45-DE9921D218DE}"/>
              </a:ext>
            </a:extLst>
          </p:cNvPr>
          <p:cNvPicPr>
            <a:picLocks noChangeAspect="1"/>
          </p:cNvPicPr>
          <p:nvPr/>
        </p:nvPicPr>
        <p:blipFill rotWithShape="1">
          <a:blip r:embed="rId4">
            <a:extLst>
              <a:ext uri="{28A0092B-C50C-407E-A947-70E740481C1C}">
                <a14:useLocalDpi xmlns:a14="http://schemas.microsoft.com/office/drawing/2010/main" val="0"/>
              </a:ext>
            </a:extLst>
          </a:blip>
          <a:srcRect l="21978" r="5866" b="4"/>
          <a:stretch/>
        </p:blipFill>
        <p:spPr bwMode="auto">
          <a:xfrm>
            <a:off x="-1" y="4079988"/>
            <a:ext cx="3003123" cy="2778013"/>
          </a:xfrm>
          <a:prstGeom prst="rect">
            <a:avLst/>
          </a:prstGeom>
          <a:noFill/>
        </p:spPr>
      </p:pic>
      <p:pic>
        <p:nvPicPr>
          <p:cNvPr id="2054" name="Picture 6" descr="Modular furniture gives this school office an A+ | ARIDO">
            <a:extLst>
              <a:ext uri="{FF2B5EF4-FFF2-40B4-BE49-F238E27FC236}">
                <a16:creationId xmlns:a16="http://schemas.microsoft.com/office/drawing/2014/main" id="{73798669-EDC2-C70A-F862-886C36EC47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41" r="2" b="2"/>
          <a:stretch/>
        </p:blipFill>
        <p:spPr bwMode="auto">
          <a:xfrm>
            <a:off x="3180256" y="2395057"/>
            <a:ext cx="3016307" cy="205532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CC4BF69-4023-E21A-58A1-A1BEF9582BC1}"/>
              </a:ext>
            </a:extLst>
          </p:cNvPr>
          <p:cNvPicPr>
            <a:picLocks noChangeAspect="1"/>
          </p:cNvPicPr>
          <p:nvPr/>
        </p:nvPicPr>
        <p:blipFill rotWithShape="1">
          <a:blip r:embed="rId6">
            <a:extLst>
              <a:ext uri="{28A0092B-C50C-407E-A947-70E740481C1C}">
                <a14:useLocalDpi xmlns:a14="http://schemas.microsoft.com/office/drawing/2010/main" val="0"/>
              </a:ext>
            </a:extLst>
          </a:blip>
          <a:srcRect r="9659" b="-5"/>
          <a:stretch/>
        </p:blipFill>
        <p:spPr bwMode="auto">
          <a:xfrm>
            <a:off x="3180257" y="4629236"/>
            <a:ext cx="3016307" cy="2228765"/>
          </a:xfrm>
          <a:prstGeom prst="rect">
            <a:avLst/>
          </a:prstGeom>
          <a:noFill/>
        </p:spPr>
      </p:pic>
      <p:sp>
        <p:nvSpPr>
          <p:cNvPr id="7" name="Tekstvak 6">
            <a:extLst>
              <a:ext uri="{FF2B5EF4-FFF2-40B4-BE49-F238E27FC236}">
                <a16:creationId xmlns:a16="http://schemas.microsoft.com/office/drawing/2014/main" id="{DFF8C5B1-ED38-15F5-0379-FAD62AF4D477}"/>
              </a:ext>
            </a:extLst>
          </p:cNvPr>
          <p:cNvSpPr txBox="1"/>
          <p:nvPr/>
        </p:nvSpPr>
        <p:spPr>
          <a:xfrm>
            <a:off x="6564019" y="1312283"/>
            <a:ext cx="5187257" cy="5090544"/>
          </a:xfrm>
          <a:prstGeom prst="rect">
            <a:avLst/>
          </a:prstGeom>
        </p:spPr>
        <p:txBody>
          <a:bodyPr vert="horz" lIns="91440" tIns="45720" rIns="91440" bIns="45720" rtlCol="0" anchor="t">
            <a:normAutofit/>
          </a:bodyPr>
          <a:lstStyle/>
          <a:p>
            <a:pPr defTabSz="914400">
              <a:lnSpc>
                <a:spcPct val="90000"/>
              </a:lnSpc>
              <a:spcAft>
                <a:spcPts val="600"/>
              </a:spcAft>
            </a:pPr>
            <a:r>
              <a:rPr lang="nl-BE" sz="1100" b="1" dirty="0">
                <a:latin typeface="Calibri"/>
                <a:ea typeface="Calibri"/>
                <a:cs typeface="MV Boli"/>
              </a:rPr>
              <a:t>Wat is het?</a:t>
            </a:r>
          </a:p>
          <a:p>
            <a:pPr defTabSz="914400">
              <a:lnSpc>
                <a:spcPct val="90000"/>
              </a:lnSpc>
            </a:pPr>
            <a:r>
              <a:rPr lang="nl-BE" sz="1100" dirty="0">
                <a:latin typeface="Calibri"/>
                <a:ea typeface="Calibri"/>
                <a:cs typeface="MV Boli"/>
              </a:rPr>
              <a:t>Een leerstraat is, in tegenstelling tot een traditionele gang, een circulatieruimte die het schoolleven binnen uitdrukt. Eerder dan hiervoor een brede, grote gang te gebruiken is het handiger om kleinere gangen te hebben die verbreden en uitmonden in kleine pleintjes. Deze pleintjes zijn polyvalente zones met enkele zitplaatsen, tafels, eventueel een kleine bibliotheek, waar men kan pauzeren, studeren, een kleine bijeenkomst houden, enzoverder. Circulatieruimtes worden “leerstraten”. </a:t>
            </a:r>
            <a:endParaRPr lang="nl-BE" sz="1100" dirty="0">
              <a:latin typeface="Calibri"/>
              <a:ea typeface="Calibri"/>
              <a:cs typeface="MV Boli" panose="02000500030200090000" pitchFamily="2" charset="0"/>
            </a:endParaRPr>
          </a:p>
          <a:p>
            <a:pPr indent="-228600" defTabSz="914400">
              <a:lnSpc>
                <a:spcPct val="90000"/>
              </a:lnSpc>
              <a:spcAft>
                <a:spcPts val="600"/>
              </a:spcAft>
              <a:buFont typeface="Arial" panose="020B0604020202020204" pitchFamily="34" charset="0"/>
              <a:buChar char="•"/>
            </a:pPr>
            <a:endParaRPr lang="nl-BE" sz="1100" b="1" dirty="0">
              <a:latin typeface="Calibri"/>
              <a:ea typeface="Calibri"/>
              <a:cs typeface="MV Boli" panose="02000500030200090000" pitchFamily="2" charset="0"/>
            </a:endParaRPr>
          </a:p>
          <a:p>
            <a:pPr defTabSz="914400">
              <a:lnSpc>
                <a:spcPct val="90000"/>
              </a:lnSpc>
              <a:spcAft>
                <a:spcPts val="600"/>
              </a:spcAft>
            </a:pPr>
            <a:r>
              <a:rPr lang="nl-BE" sz="1100" b="1" dirty="0">
                <a:latin typeface="Calibri"/>
                <a:ea typeface="Calibri"/>
                <a:cs typeface="MV Boli"/>
              </a:rPr>
              <a:t>Voordelen:</a:t>
            </a:r>
          </a:p>
          <a:p>
            <a:pPr defTabSz="914400">
              <a:lnSpc>
                <a:spcPct val="90000"/>
              </a:lnSpc>
              <a:spcAft>
                <a:spcPts val="600"/>
              </a:spcAft>
            </a:pPr>
            <a:r>
              <a:rPr lang="nl-BE" sz="1100" dirty="0">
                <a:latin typeface="Calibri"/>
                <a:ea typeface="Calibri"/>
                <a:cs typeface="MV Boli"/>
              </a:rPr>
              <a:t>+ Het wordt aangenamer om zich in het gebouw te verplaatsen. </a:t>
            </a:r>
            <a:endParaRPr lang="nl-BE" sz="1100" dirty="0">
              <a:latin typeface="Calibri"/>
              <a:ea typeface="Calibri"/>
              <a:cs typeface="MV Boli" panose="02000500030200090000" pitchFamily="2" charset="0"/>
            </a:endParaRPr>
          </a:p>
          <a:p>
            <a:pPr defTabSz="914400">
              <a:lnSpc>
                <a:spcPct val="90000"/>
              </a:lnSpc>
              <a:spcAft>
                <a:spcPts val="600"/>
              </a:spcAft>
            </a:pPr>
            <a:r>
              <a:rPr lang="nl-BE" sz="1100" dirty="0">
                <a:latin typeface="Calibri"/>
                <a:ea typeface="Calibri"/>
                <a:cs typeface="MV Boli"/>
              </a:rPr>
              <a:t>+ Er wordt gebruik gemaakt van kleine verbredingen om extra leerruimte te creëren. </a:t>
            </a:r>
            <a:endParaRPr lang="nl-BE" sz="1100" dirty="0">
              <a:latin typeface="Calibri"/>
              <a:ea typeface="Calibri"/>
              <a:cs typeface="MV Boli" panose="02000500030200090000" pitchFamily="2" charset="0"/>
            </a:endParaRPr>
          </a:p>
          <a:p>
            <a:pPr defTabSz="914400">
              <a:lnSpc>
                <a:spcPct val="90000"/>
              </a:lnSpc>
              <a:spcAft>
                <a:spcPts val="600"/>
              </a:spcAft>
            </a:pPr>
            <a:r>
              <a:rPr lang="nl-BE" sz="1100" dirty="0">
                <a:latin typeface="Calibri"/>
                <a:ea typeface="Calibri"/>
                <a:cs typeface="MV Boli"/>
              </a:rPr>
              <a:t>+ Weinig gebruikte ruimtes worden optimaal benut. </a:t>
            </a:r>
            <a:endParaRPr lang="nl-BE" sz="1100" dirty="0">
              <a:latin typeface="Calibri"/>
              <a:ea typeface="Calibri"/>
              <a:cs typeface="MV Boli" panose="02000500030200090000" pitchFamily="2" charset="0"/>
            </a:endParaRPr>
          </a:p>
          <a:p>
            <a:pPr defTabSz="914400">
              <a:lnSpc>
                <a:spcPct val="90000"/>
              </a:lnSpc>
              <a:spcAft>
                <a:spcPts val="600"/>
              </a:spcAft>
            </a:pPr>
            <a:endParaRPr lang="nl-BE" sz="1100" b="1" dirty="0">
              <a:latin typeface="Calibri"/>
              <a:ea typeface="Calibri"/>
              <a:cs typeface="MV Boli" panose="02000500030200090000" pitchFamily="2" charset="0"/>
            </a:endParaRPr>
          </a:p>
          <a:p>
            <a:pPr defTabSz="914400">
              <a:lnSpc>
                <a:spcPct val="90000"/>
              </a:lnSpc>
              <a:spcAft>
                <a:spcPts val="600"/>
              </a:spcAft>
            </a:pPr>
            <a:r>
              <a:rPr lang="nl-BE" sz="1100" b="1" dirty="0">
                <a:latin typeface="Calibri"/>
                <a:ea typeface="Calibri"/>
                <a:cs typeface="MV Boli"/>
              </a:rPr>
              <a:t>Waar:</a:t>
            </a:r>
          </a:p>
          <a:p>
            <a:pPr defTabSz="914400">
              <a:lnSpc>
                <a:spcPct val="90000"/>
              </a:lnSpc>
              <a:spcAft>
                <a:spcPts val="600"/>
              </a:spcAft>
            </a:pPr>
            <a:r>
              <a:rPr lang="nl-BE" sz="1100" dirty="0">
                <a:latin typeface="Calibri"/>
                <a:ea typeface="Calibri"/>
                <a:cs typeface="MV Boli"/>
              </a:rPr>
              <a:t>+ Circulatieruimtes</a:t>
            </a:r>
          </a:p>
          <a:p>
            <a:pPr defTabSz="914400">
              <a:lnSpc>
                <a:spcPct val="90000"/>
              </a:lnSpc>
              <a:spcAft>
                <a:spcPts val="600"/>
              </a:spcAft>
            </a:pPr>
            <a:r>
              <a:rPr lang="nl-BE" sz="1100" b="1" dirty="0">
                <a:latin typeface="Calibri"/>
                <a:ea typeface="Calibri"/>
                <a:cs typeface="MV Boli"/>
              </a:rPr>
              <a:t>Zie ook:</a:t>
            </a:r>
          </a:p>
          <a:p>
            <a:pPr defTabSz="914400">
              <a:lnSpc>
                <a:spcPct val="90000"/>
              </a:lnSpc>
              <a:spcAft>
                <a:spcPts val="600"/>
              </a:spcAft>
            </a:pPr>
            <a:r>
              <a:rPr lang="nl-BE" sz="1100" dirty="0">
                <a:latin typeface="Calibri"/>
                <a:ea typeface="Calibri"/>
                <a:cs typeface="MV Boli"/>
              </a:rPr>
              <a:t>Cocon, </a:t>
            </a:r>
            <a:r>
              <a:rPr lang="nl-BE" sz="1100" dirty="0" err="1">
                <a:latin typeface="Calibri"/>
                <a:ea typeface="Calibri"/>
                <a:cs typeface="MV Boli"/>
              </a:rPr>
              <a:t>Working</a:t>
            </a:r>
            <a:r>
              <a:rPr lang="nl-BE" sz="1100" dirty="0">
                <a:latin typeface="Calibri"/>
                <a:ea typeface="Calibri"/>
                <a:cs typeface="MV Boli"/>
              </a:rPr>
              <a:t> </a:t>
            </a:r>
            <a:r>
              <a:rPr lang="nl-BE" sz="1100" dirty="0" err="1">
                <a:latin typeface="Calibri"/>
                <a:ea typeface="Calibri"/>
                <a:cs typeface="MV Boli"/>
              </a:rPr>
              <a:t>bubbles</a:t>
            </a:r>
            <a:r>
              <a:rPr lang="nl-BE" sz="1100" dirty="0">
                <a:latin typeface="Calibri"/>
                <a:ea typeface="Calibri"/>
                <a:cs typeface="MV Boli"/>
              </a:rPr>
              <a:t>, Galerij</a:t>
            </a:r>
          </a:p>
          <a:p>
            <a:pPr defTabSz="914400">
              <a:lnSpc>
                <a:spcPct val="90000"/>
              </a:lnSpc>
              <a:spcAft>
                <a:spcPts val="600"/>
              </a:spcAft>
            </a:pPr>
            <a:endParaRPr lang="nl-BE" sz="1100" b="1"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Calibri"/>
              </a:rPr>
              <a:t>Succesfactoren:</a:t>
            </a:r>
            <a:endParaRPr lang="nl-BE" sz="1200" dirty="0">
              <a:cs typeface="Calibri"/>
            </a:endParaRPr>
          </a:p>
          <a:p>
            <a:pPr defTabSz="914400">
              <a:lnSpc>
                <a:spcPct val="90000"/>
              </a:lnSpc>
              <a:spcAft>
                <a:spcPts val="600"/>
              </a:spcAft>
            </a:pPr>
            <a:r>
              <a:rPr lang="nl-BE" sz="1100" dirty="0">
                <a:latin typeface="Calibri"/>
                <a:ea typeface="Calibri"/>
                <a:cs typeface="MV Boli"/>
              </a:rPr>
              <a:t>+ Aandacht voor de juiste afmetingen van circulatieruimtes die vrij moeten zijn van obstakels om een veilige evacuatie in geval van brand te garanderen. Informeer je over de laatste versie van de regelgeving en consulteer altijd de preventie adviseur. </a:t>
            </a:r>
            <a:endParaRPr lang="nl-BE" sz="1100" dirty="0">
              <a:latin typeface="Calibri"/>
              <a:ea typeface="Calibri"/>
              <a:cs typeface="MV Boli" panose="02000500030200090000" pitchFamily="2" charset="0"/>
            </a:endParaRPr>
          </a:p>
          <a:p>
            <a:pPr defTabSz="914400">
              <a:lnSpc>
                <a:spcPct val="90000"/>
              </a:lnSpc>
              <a:spcAft>
                <a:spcPts val="600"/>
              </a:spcAft>
            </a:pPr>
            <a:r>
              <a:rPr lang="nl-BE" sz="1100" dirty="0">
                <a:latin typeface="Calibri"/>
                <a:ea typeface="Calibri"/>
                <a:cs typeface="MV Boli"/>
              </a:rPr>
              <a:t>+ Verbinding met andere lokalen en circulatieruimtes, zodat sommige activiteiten uitgebreid kunnen worden (</a:t>
            </a:r>
            <a:r>
              <a:rPr lang="nl-BE" sz="1100" dirty="0" err="1">
                <a:latin typeface="Calibri"/>
                <a:ea typeface="Calibri"/>
                <a:cs typeface="MV Boli"/>
              </a:rPr>
              <a:t>binnenramen</a:t>
            </a:r>
            <a:r>
              <a:rPr lang="nl-BE" sz="1100" dirty="0">
                <a:latin typeface="Calibri"/>
                <a:ea typeface="Calibri"/>
                <a:cs typeface="MV Boli"/>
              </a:rPr>
              <a:t>, verplaatsbare wanden of schuifdeuren).</a:t>
            </a:r>
            <a:endParaRPr lang="nl-BE" sz="1100" b="1" dirty="0">
              <a:latin typeface="Calibri"/>
              <a:ea typeface="Calibri"/>
              <a:cs typeface="MV Boli"/>
            </a:endParaRPr>
          </a:p>
        </p:txBody>
      </p:sp>
      <p:pic>
        <p:nvPicPr>
          <p:cNvPr id="10" name="Afbeelding 9">
            <a:extLst>
              <a:ext uri="{FF2B5EF4-FFF2-40B4-BE49-F238E27FC236}">
                <a16:creationId xmlns:a16="http://schemas.microsoft.com/office/drawing/2014/main" id="{7D1D08FF-01F0-A7F9-07A2-53048CB57154}"/>
              </a:ext>
            </a:extLst>
          </p:cNvPr>
          <p:cNvPicPr>
            <a:picLocks noChangeAspect="1"/>
          </p:cNvPicPr>
          <p:nvPr/>
        </p:nvPicPr>
        <p:blipFill>
          <a:blip r:embed="rId7"/>
          <a:stretch>
            <a:fillRect/>
          </a:stretch>
        </p:blipFill>
        <p:spPr>
          <a:xfrm>
            <a:off x="6607067" y="813268"/>
            <a:ext cx="3851563" cy="224165"/>
          </a:xfrm>
          <a:prstGeom prst="rect">
            <a:avLst/>
          </a:prstGeom>
        </p:spPr>
      </p:pic>
      <p:sp>
        <p:nvSpPr>
          <p:cNvPr id="2" name="Tekstvak 1">
            <a:extLst>
              <a:ext uri="{FF2B5EF4-FFF2-40B4-BE49-F238E27FC236}">
                <a16:creationId xmlns:a16="http://schemas.microsoft.com/office/drawing/2014/main" id="{CD4A16FE-0F49-CC9D-E5A4-0F53296A96C3}"/>
              </a:ext>
            </a:extLst>
          </p:cNvPr>
          <p:cNvSpPr txBox="1"/>
          <p:nvPr/>
        </p:nvSpPr>
        <p:spPr>
          <a:xfrm>
            <a:off x="-53836" y="3879011"/>
            <a:ext cx="2228370" cy="169277"/>
          </a:xfrm>
          <a:prstGeom prst="rect">
            <a:avLst/>
          </a:prstGeom>
          <a:noFill/>
        </p:spPr>
        <p:txBody>
          <a:bodyPr wrap="square" rtlCol="0">
            <a:spAutoFit/>
          </a:bodyPr>
          <a:lstStyle/>
          <a:p>
            <a:r>
              <a:rPr lang="nl-BE" sz="500" dirty="0"/>
              <a:t>© </a:t>
            </a:r>
            <a:r>
              <a:rPr lang="nl-BE" sz="500" dirty="0" err="1"/>
              <a:t>Masca</a:t>
            </a:r>
            <a:r>
              <a:rPr lang="nl-BE" sz="500" dirty="0"/>
              <a:t>© </a:t>
            </a:r>
            <a:r>
              <a:rPr lang="nl-BE" sz="500" dirty="0" err="1"/>
              <a:t>OfficeLovin</a:t>
            </a:r>
            <a:r>
              <a:rPr lang="nl-BE" sz="500" dirty="0"/>
              <a:t>'. </a:t>
            </a:r>
            <a:r>
              <a:rPr lang="nl-BE" sz="500" dirty="0" err="1"/>
              <a:t>gni</a:t>
            </a:r>
            <a:r>
              <a:rPr lang="nl-BE" sz="500" dirty="0"/>
              <a:t>. </a:t>
            </a:r>
          </a:p>
        </p:txBody>
      </p:sp>
      <p:sp>
        <p:nvSpPr>
          <p:cNvPr id="6" name="Tekstvak 5">
            <a:extLst>
              <a:ext uri="{FF2B5EF4-FFF2-40B4-BE49-F238E27FC236}">
                <a16:creationId xmlns:a16="http://schemas.microsoft.com/office/drawing/2014/main" id="{AFF5FC1B-CD43-6D4E-54F7-95AD93C07DFC}"/>
              </a:ext>
            </a:extLst>
          </p:cNvPr>
          <p:cNvSpPr txBox="1"/>
          <p:nvPr/>
        </p:nvSpPr>
        <p:spPr>
          <a:xfrm rot="16200000">
            <a:off x="1933302" y="5726874"/>
            <a:ext cx="2228370" cy="169277"/>
          </a:xfrm>
          <a:prstGeom prst="rect">
            <a:avLst/>
          </a:prstGeom>
          <a:noFill/>
        </p:spPr>
        <p:txBody>
          <a:bodyPr wrap="square" rtlCol="0">
            <a:spAutoFit/>
          </a:bodyPr>
          <a:lstStyle/>
          <a:p>
            <a:r>
              <a:rPr lang="nl-BE" sz="500" dirty="0"/>
              <a:t>© Kevin </a:t>
            </a:r>
            <a:r>
              <a:rPr lang="nl-BE" sz="500" dirty="0" err="1"/>
              <a:t>Belanger</a:t>
            </a:r>
            <a:r>
              <a:rPr lang="nl-BE" sz="500" dirty="0"/>
              <a:t>.</a:t>
            </a:r>
          </a:p>
        </p:txBody>
      </p:sp>
      <p:sp>
        <p:nvSpPr>
          <p:cNvPr id="11" name="Tekstvak 10">
            <a:extLst>
              <a:ext uri="{FF2B5EF4-FFF2-40B4-BE49-F238E27FC236}">
                <a16:creationId xmlns:a16="http://schemas.microsoft.com/office/drawing/2014/main" id="{42CCEB52-43AA-CB74-46C6-F7C59C2534EF}"/>
              </a:ext>
            </a:extLst>
          </p:cNvPr>
          <p:cNvSpPr txBox="1"/>
          <p:nvPr/>
        </p:nvSpPr>
        <p:spPr>
          <a:xfrm>
            <a:off x="3132126" y="2180475"/>
            <a:ext cx="2228370" cy="169277"/>
          </a:xfrm>
          <a:prstGeom prst="rect">
            <a:avLst/>
          </a:prstGeom>
          <a:noFill/>
        </p:spPr>
        <p:txBody>
          <a:bodyPr wrap="square" rtlCol="0">
            <a:spAutoFit/>
          </a:bodyPr>
          <a:lstStyle/>
          <a:p>
            <a:r>
              <a:rPr lang="nl-BE" sz="500" dirty="0"/>
              <a:t>© </a:t>
            </a:r>
            <a:r>
              <a:rPr lang="nl-BE" sz="500" dirty="0" err="1"/>
              <a:t>Archilovers</a:t>
            </a:r>
            <a:r>
              <a:rPr lang="nl-BE" sz="500" dirty="0"/>
              <a:t>.</a:t>
            </a:r>
          </a:p>
        </p:txBody>
      </p:sp>
      <p:sp>
        <p:nvSpPr>
          <p:cNvPr id="13" name="Tekstvak 12">
            <a:extLst>
              <a:ext uri="{FF2B5EF4-FFF2-40B4-BE49-F238E27FC236}">
                <a16:creationId xmlns:a16="http://schemas.microsoft.com/office/drawing/2014/main" id="{C36A4FB2-5918-82DA-2D2A-C8459D50E37F}"/>
              </a:ext>
            </a:extLst>
          </p:cNvPr>
          <p:cNvSpPr txBox="1"/>
          <p:nvPr/>
        </p:nvSpPr>
        <p:spPr>
          <a:xfrm>
            <a:off x="10462382" y="6493693"/>
            <a:ext cx="1791356" cy="338554"/>
          </a:xfrm>
          <a:prstGeom prst="rect">
            <a:avLst/>
          </a:prstGeom>
          <a:noFill/>
        </p:spPr>
        <p:txBody>
          <a:bodyPr wrap="square" rtlCol="0">
            <a:spAutoFit/>
          </a:bodyPr>
          <a:lstStyle/>
          <a:p>
            <a:r>
              <a:rPr lang="nl-NL" sz="800" dirty="0" err="1"/>
              <a:t>Tondeur</a:t>
            </a:r>
            <a:r>
              <a:rPr lang="nl-NL" sz="800" dirty="0"/>
              <a:t>, J. (2019). Inspiratiegids voor klasinrichting en scholenbouw.</a:t>
            </a:r>
            <a:endParaRPr lang="nl-BE" sz="800" dirty="0"/>
          </a:p>
        </p:txBody>
      </p:sp>
    </p:spTree>
    <p:extLst>
      <p:ext uri="{BB962C8B-B14F-4D97-AF65-F5344CB8AC3E}">
        <p14:creationId xmlns:p14="http://schemas.microsoft.com/office/powerpoint/2010/main" val="464507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1" name="Rectangle 3100">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kstvak 2">
            <a:extLst>
              <a:ext uri="{FF2B5EF4-FFF2-40B4-BE49-F238E27FC236}">
                <a16:creationId xmlns:a16="http://schemas.microsoft.com/office/drawing/2014/main" id="{6A4241EC-EC23-3DEF-0BC6-F74D307F5F9A}"/>
              </a:ext>
            </a:extLst>
          </p:cNvPr>
          <p:cNvSpPr txBox="1"/>
          <p:nvPr/>
        </p:nvSpPr>
        <p:spPr>
          <a:xfrm>
            <a:off x="7527223" y="-198935"/>
            <a:ext cx="3826577" cy="167156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kern="1200" dirty="0" err="1">
                <a:solidFill>
                  <a:schemeClr val="tx1"/>
                </a:solidFill>
                <a:latin typeface="Forte" panose="03060902040502070203" pitchFamily="66" charset="0"/>
                <a:ea typeface="+mj-ea"/>
                <a:cs typeface="+mj-cs"/>
              </a:rPr>
              <a:t>Presentatiezone</a:t>
            </a:r>
            <a:endParaRPr lang="en-US" sz="4000" b="1" kern="1200" dirty="0">
              <a:solidFill>
                <a:schemeClr val="tx1"/>
              </a:solidFill>
              <a:latin typeface="Forte" panose="03060902040502070203" pitchFamily="66" charset="0"/>
              <a:ea typeface="+mj-ea"/>
              <a:cs typeface="+mj-cs"/>
            </a:endParaRPr>
          </a:p>
        </p:txBody>
      </p:sp>
      <p:pic>
        <p:nvPicPr>
          <p:cNvPr id="3078" name="Picture 6" descr="Conference &amp; Board Room Tables | Spaceist">
            <a:extLst>
              <a:ext uri="{FF2B5EF4-FFF2-40B4-BE49-F238E27FC236}">
                <a16:creationId xmlns:a16="http://schemas.microsoft.com/office/drawing/2014/main" id="{1CC24B6C-3386-7BB3-A966-170AE80DED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47" r="25528" b="2"/>
          <a:stretch/>
        </p:blipFill>
        <p:spPr bwMode="auto">
          <a:xfrm>
            <a:off x="20" y="-1"/>
            <a:ext cx="3997732" cy="44691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fficio moderno e spazi di lavoro flessibili">
            <a:extLst>
              <a:ext uri="{FF2B5EF4-FFF2-40B4-BE49-F238E27FC236}">
                <a16:creationId xmlns:a16="http://schemas.microsoft.com/office/drawing/2014/main" id="{07696CDB-60BF-CE5A-E658-79B3D1E69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32"/>
          <a:stretch/>
        </p:blipFill>
        <p:spPr bwMode="auto">
          <a:xfrm>
            <a:off x="4184069" y="-2"/>
            <a:ext cx="3027239" cy="222622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overdekt, meubels, Kantoorgebouw, muur&#10;&#10;Automatisch gegenereerde beschrijving">
            <a:extLst>
              <a:ext uri="{FF2B5EF4-FFF2-40B4-BE49-F238E27FC236}">
                <a16:creationId xmlns:a16="http://schemas.microsoft.com/office/drawing/2014/main" id="{7DA06C67-1ECD-3233-11BA-CC36E4487009}"/>
              </a:ext>
            </a:extLst>
          </p:cNvPr>
          <p:cNvPicPr>
            <a:picLocks noChangeAspect="1"/>
          </p:cNvPicPr>
          <p:nvPr/>
        </p:nvPicPr>
        <p:blipFill rotWithShape="1">
          <a:blip r:embed="rId4">
            <a:extLst>
              <a:ext uri="{28A0092B-C50C-407E-A947-70E740481C1C}">
                <a14:useLocalDpi xmlns:a14="http://schemas.microsoft.com/office/drawing/2010/main" val="0"/>
              </a:ext>
            </a:extLst>
          </a:blip>
          <a:srcRect r="1470" b="-6"/>
          <a:stretch/>
        </p:blipFill>
        <p:spPr bwMode="auto">
          <a:xfrm>
            <a:off x="4184069" y="2406570"/>
            <a:ext cx="3027239" cy="2050948"/>
          </a:xfrm>
          <a:prstGeom prst="rect">
            <a:avLst/>
          </a:prstGeom>
          <a:noFill/>
        </p:spPr>
      </p:pic>
      <p:pic>
        <p:nvPicPr>
          <p:cNvPr id="4" name="Afbeelding 3">
            <a:extLst>
              <a:ext uri="{FF2B5EF4-FFF2-40B4-BE49-F238E27FC236}">
                <a16:creationId xmlns:a16="http://schemas.microsoft.com/office/drawing/2014/main" id="{1D5B2750-F00B-1F45-DFA6-7309AD531F87}"/>
              </a:ext>
            </a:extLst>
          </p:cNvPr>
          <p:cNvPicPr>
            <a:picLocks noChangeAspect="1"/>
          </p:cNvPicPr>
          <p:nvPr/>
        </p:nvPicPr>
        <p:blipFill rotWithShape="1">
          <a:blip r:embed="rId5"/>
          <a:srcRect l="7196" r="19990" b="-5"/>
          <a:stretch/>
        </p:blipFill>
        <p:spPr>
          <a:xfrm>
            <a:off x="-3717" y="4638290"/>
            <a:ext cx="3020892" cy="2219710"/>
          </a:xfrm>
          <a:prstGeom prst="rect">
            <a:avLst/>
          </a:prstGeom>
        </p:spPr>
      </p:pic>
      <p:pic>
        <p:nvPicPr>
          <p:cNvPr id="3076" name="Picture 4" descr="雅风家具——智能、绿色、新潮-吉林森工露水河科技集团有限公司官网/吉林森工露水河刨花板官网/吉林森工露水河/刨花板/板材/家具">
            <a:extLst>
              <a:ext uri="{FF2B5EF4-FFF2-40B4-BE49-F238E27FC236}">
                <a16:creationId xmlns:a16="http://schemas.microsoft.com/office/drawing/2014/main" id="{05E9F09A-20AF-0D53-DD0B-DB015AAD06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 b="11443"/>
          <a:stretch/>
        </p:blipFill>
        <p:spPr bwMode="auto">
          <a:xfrm>
            <a:off x="3184628" y="4629236"/>
            <a:ext cx="4026679" cy="2228764"/>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5B0A008D-6098-41D3-AD37-BC9A5DECC31B}"/>
              </a:ext>
            </a:extLst>
          </p:cNvPr>
          <p:cNvSpPr txBox="1"/>
          <p:nvPr/>
        </p:nvSpPr>
        <p:spPr>
          <a:xfrm>
            <a:off x="7514728" y="1472631"/>
            <a:ext cx="4261635" cy="5135987"/>
          </a:xfrm>
          <a:prstGeom prst="rect">
            <a:avLst/>
          </a:prstGeom>
        </p:spPr>
        <p:txBody>
          <a:bodyPr vert="horz" lIns="91440" tIns="45720" rIns="91440" bIns="45720" rtlCol="0" anchor="t">
            <a:normAutofit/>
          </a:bodyPr>
          <a:lstStyle/>
          <a:p>
            <a:pPr defTabSz="914400">
              <a:lnSpc>
                <a:spcPct val="90000"/>
              </a:lnSpc>
              <a:spcAft>
                <a:spcPts val="600"/>
              </a:spcAft>
            </a:pPr>
            <a:r>
              <a:rPr lang="nl-BE" sz="1200" b="1" dirty="0">
                <a:latin typeface="Calibri"/>
                <a:ea typeface="Calibri"/>
                <a:cs typeface="MV Boli"/>
              </a:rPr>
              <a:t>Wat is het?</a:t>
            </a:r>
          </a:p>
          <a:p>
            <a:pPr defTabSz="914400">
              <a:lnSpc>
                <a:spcPct val="90000"/>
              </a:lnSpc>
              <a:spcAft>
                <a:spcPts val="600"/>
              </a:spcAft>
            </a:pPr>
            <a:r>
              <a:rPr lang="nl-BE" sz="1200" dirty="0">
                <a:latin typeface="Calibri"/>
                <a:ea typeface="Calibri"/>
                <a:cs typeface="MV Boli"/>
              </a:rPr>
              <a:t>Op deze plek kunnen leerkrachten hun ‘werk’ aan elkaar presenteren. Denk aan het bespreken van een nascholing, nieuwe inzichten delen, …</a:t>
            </a:r>
          </a:p>
          <a:p>
            <a:pPr defTabSz="914400">
              <a:lnSpc>
                <a:spcPct val="90000"/>
              </a:lnSpc>
              <a:spcAft>
                <a:spcPts val="600"/>
              </a:spcAft>
            </a:pPr>
            <a:endParaRPr lang="nl-BE" sz="1200" b="1"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MV Boli"/>
              </a:rPr>
              <a:t>Voordelen:</a:t>
            </a:r>
          </a:p>
          <a:p>
            <a:pPr defTabSz="914400">
              <a:lnSpc>
                <a:spcPct val="90000"/>
              </a:lnSpc>
              <a:spcAft>
                <a:spcPts val="600"/>
              </a:spcAft>
            </a:pPr>
            <a:r>
              <a:rPr lang="nl-BE" sz="1200" dirty="0">
                <a:latin typeface="Calibri"/>
                <a:ea typeface="Calibri"/>
                <a:cs typeface="MV Boli"/>
              </a:rPr>
              <a:t>+ Kennis leren delen en communiceren </a:t>
            </a:r>
          </a:p>
          <a:p>
            <a:pPr defTabSz="914400">
              <a:lnSpc>
                <a:spcPct val="90000"/>
              </a:lnSpc>
              <a:spcAft>
                <a:spcPts val="600"/>
              </a:spcAft>
            </a:pPr>
            <a:r>
              <a:rPr lang="nl-BE" sz="1200" dirty="0">
                <a:latin typeface="Calibri"/>
                <a:ea typeface="Calibri"/>
                <a:cs typeface="MV Boli"/>
              </a:rPr>
              <a:t>+ Interactie met een breder publiek</a:t>
            </a:r>
          </a:p>
          <a:p>
            <a:pPr defTabSz="914400">
              <a:lnSpc>
                <a:spcPct val="90000"/>
              </a:lnSpc>
              <a:spcAft>
                <a:spcPts val="600"/>
              </a:spcAft>
            </a:pPr>
            <a:endParaRPr lang="nl-BE" sz="1200"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MV Boli"/>
              </a:rPr>
              <a:t>Waar?</a:t>
            </a:r>
            <a:br>
              <a:rPr lang="nl-BE" sz="1200" dirty="0">
                <a:latin typeface="Calibri"/>
                <a:cs typeface="MV Boli" panose="02000500030200090000" pitchFamily="2" charset="0"/>
              </a:rPr>
            </a:br>
            <a:r>
              <a:rPr lang="nl-NL" sz="1200" dirty="0">
                <a:latin typeface="Calibri"/>
                <a:ea typeface="Calibri"/>
                <a:cs typeface="MV Boli"/>
              </a:rPr>
              <a:t>+ Een zone in een groter lokaal (Atelier 21, Leerstraat)</a:t>
            </a:r>
          </a:p>
          <a:p>
            <a:pPr defTabSz="914400">
              <a:lnSpc>
                <a:spcPct val="90000"/>
              </a:lnSpc>
              <a:spcAft>
                <a:spcPts val="600"/>
              </a:spcAft>
            </a:pPr>
            <a:r>
              <a:rPr lang="nl-NL" sz="1200" dirty="0">
                <a:latin typeface="Calibri"/>
                <a:ea typeface="Calibri"/>
                <a:cs typeface="MV Boli"/>
              </a:rPr>
              <a:t>+ Een weinig gebruikte ruimte van 20m² (geen daglicht vereist maar wel een goede ventilatie) </a:t>
            </a:r>
            <a:br>
              <a:rPr lang="nl-NL" sz="1200" dirty="0">
                <a:latin typeface="Calibri"/>
                <a:cs typeface="MV Boli" panose="02000500030200090000" pitchFamily="2" charset="0"/>
              </a:rPr>
            </a:br>
            <a:r>
              <a:rPr lang="nl-NL" sz="1200" dirty="0">
                <a:latin typeface="Calibri"/>
                <a:ea typeface="Calibri"/>
                <a:cs typeface="MV Boli"/>
              </a:rPr>
              <a:t>+ In het leraarslokaal, door de tafels en stoelen te verplaatsen </a:t>
            </a:r>
            <a:endParaRPr lang="nl-NL"/>
          </a:p>
          <a:p>
            <a:pPr defTabSz="914400">
              <a:lnSpc>
                <a:spcPct val="90000"/>
              </a:lnSpc>
              <a:spcAft>
                <a:spcPts val="600"/>
              </a:spcAft>
            </a:pPr>
            <a:endParaRPr lang="nl-BE" sz="1200" b="1"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Calibri"/>
              </a:rPr>
              <a:t>Succesfactoren:</a:t>
            </a:r>
            <a:endParaRPr lang="nl-BE" dirty="0">
              <a:cs typeface="Calibri"/>
            </a:endParaRPr>
          </a:p>
          <a:p>
            <a:pPr defTabSz="914400">
              <a:lnSpc>
                <a:spcPct val="90000"/>
              </a:lnSpc>
              <a:spcAft>
                <a:spcPts val="600"/>
              </a:spcAft>
            </a:pPr>
            <a:r>
              <a:rPr lang="nl-BE" sz="1200" dirty="0">
                <a:latin typeface="Calibri"/>
                <a:ea typeface="Calibri"/>
                <a:cs typeface="MV Boli"/>
              </a:rPr>
              <a:t>+ Afzonderlijke belichting, goede wifi-verbinding, voldoende stopcontacten </a:t>
            </a:r>
            <a:endParaRPr lang="nl-BE" sz="1200" dirty="0">
              <a:latin typeface="Calibri"/>
              <a:ea typeface="Calibri"/>
              <a:cs typeface="MV Boli" panose="02000500030200090000" pitchFamily="2" charset="0"/>
            </a:endParaRPr>
          </a:p>
          <a:p>
            <a:pPr defTabSz="914400">
              <a:lnSpc>
                <a:spcPct val="90000"/>
              </a:lnSpc>
              <a:spcAft>
                <a:spcPts val="600"/>
              </a:spcAft>
            </a:pPr>
            <a:r>
              <a:rPr lang="nl-BE" sz="1200" dirty="0">
                <a:latin typeface="Calibri"/>
                <a:ea typeface="Calibri"/>
                <a:cs typeface="MV Boli"/>
              </a:rPr>
              <a:t>+ Comfortabele stoelen en tafels, makkelijk op te stellen en verplaatsen </a:t>
            </a:r>
            <a:endParaRPr lang="nl-BE" sz="1200" dirty="0">
              <a:latin typeface="Calibri"/>
              <a:ea typeface="Calibri"/>
              <a:cs typeface="MV Boli" panose="02000500030200090000" pitchFamily="2" charset="0"/>
            </a:endParaRPr>
          </a:p>
          <a:p>
            <a:pPr defTabSz="914400">
              <a:lnSpc>
                <a:spcPct val="90000"/>
              </a:lnSpc>
              <a:spcAft>
                <a:spcPts val="600"/>
              </a:spcAft>
            </a:pPr>
            <a:r>
              <a:rPr lang="nl-BE" sz="1200" dirty="0">
                <a:latin typeface="Calibri"/>
                <a:ea typeface="Calibri"/>
                <a:cs typeface="MV Boli"/>
              </a:rPr>
              <a:t>+ Een zekere graad van afsluiting van de rest van de leeromgeving</a:t>
            </a:r>
          </a:p>
        </p:txBody>
      </p:sp>
      <p:pic>
        <p:nvPicPr>
          <p:cNvPr id="6" name="Afbeelding 5">
            <a:extLst>
              <a:ext uri="{FF2B5EF4-FFF2-40B4-BE49-F238E27FC236}">
                <a16:creationId xmlns:a16="http://schemas.microsoft.com/office/drawing/2014/main" id="{AF481377-2C4D-04C2-1A19-6634B323EEE0}"/>
              </a:ext>
            </a:extLst>
          </p:cNvPr>
          <p:cNvPicPr>
            <a:picLocks noChangeAspect="1"/>
          </p:cNvPicPr>
          <p:nvPr/>
        </p:nvPicPr>
        <p:blipFill>
          <a:blip r:embed="rId7"/>
          <a:stretch>
            <a:fillRect/>
          </a:stretch>
        </p:blipFill>
        <p:spPr>
          <a:xfrm>
            <a:off x="7514729" y="888943"/>
            <a:ext cx="3851563" cy="224165"/>
          </a:xfrm>
          <a:prstGeom prst="rect">
            <a:avLst/>
          </a:prstGeom>
        </p:spPr>
      </p:pic>
      <p:sp>
        <p:nvSpPr>
          <p:cNvPr id="7" name="Tekstvak 6">
            <a:extLst>
              <a:ext uri="{FF2B5EF4-FFF2-40B4-BE49-F238E27FC236}">
                <a16:creationId xmlns:a16="http://schemas.microsoft.com/office/drawing/2014/main" id="{A648A629-80C2-B407-03BC-3CF439B33F87}"/>
              </a:ext>
            </a:extLst>
          </p:cNvPr>
          <p:cNvSpPr txBox="1"/>
          <p:nvPr/>
        </p:nvSpPr>
        <p:spPr>
          <a:xfrm>
            <a:off x="4137609" y="4409189"/>
            <a:ext cx="2228370" cy="169277"/>
          </a:xfrm>
          <a:prstGeom prst="rect">
            <a:avLst/>
          </a:prstGeom>
          <a:noFill/>
        </p:spPr>
        <p:txBody>
          <a:bodyPr wrap="square" rtlCol="0">
            <a:spAutoFit/>
          </a:bodyPr>
          <a:lstStyle/>
          <a:p>
            <a:r>
              <a:rPr lang="nl-BE" sz="500" dirty="0"/>
              <a:t>© </a:t>
            </a:r>
            <a:r>
              <a:rPr lang="nl-BE" sz="500" dirty="0" err="1"/>
              <a:t>FitzGerald</a:t>
            </a:r>
            <a:r>
              <a:rPr lang="nl-BE" sz="500" dirty="0"/>
              <a:t>.</a:t>
            </a:r>
          </a:p>
        </p:txBody>
      </p:sp>
      <p:sp>
        <p:nvSpPr>
          <p:cNvPr id="8" name="Tekstvak 7">
            <a:extLst>
              <a:ext uri="{FF2B5EF4-FFF2-40B4-BE49-F238E27FC236}">
                <a16:creationId xmlns:a16="http://schemas.microsoft.com/office/drawing/2014/main" id="{DAC9ADEC-79FD-19D0-D503-F6DF5CD09D13}"/>
              </a:ext>
            </a:extLst>
          </p:cNvPr>
          <p:cNvSpPr txBox="1"/>
          <p:nvPr/>
        </p:nvSpPr>
        <p:spPr>
          <a:xfrm>
            <a:off x="4145135" y="2184823"/>
            <a:ext cx="2228370" cy="169277"/>
          </a:xfrm>
          <a:prstGeom prst="rect">
            <a:avLst/>
          </a:prstGeom>
          <a:noFill/>
        </p:spPr>
        <p:txBody>
          <a:bodyPr wrap="square" rtlCol="0">
            <a:spAutoFit/>
          </a:bodyPr>
          <a:lstStyle/>
          <a:p>
            <a:r>
              <a:rPr lang="nl-BE" sz="500" dirty="0"/>
              <a:t>© </a:t>
            </a:r>
            <a:r>
              <a:rPr lang="nl-BE" sz="500" dirty="0" err="1"/>
              <a:t>Inreda</a:t>
            </a:r>
            <a:r>
              <a:rPr lang="nl-BE" sz="500" dirty="0"/>
              <a:t>. </a:t>
            </a:r>
          </a:p>
        </p:txBody>
      </p:sp>
      <p:sp>
        <p:nvSpPr>
          <p:cNvPr id="9" name="Tekstvak 8">
            <a:extLst>
              <a:ext uri="{FF2B5EF4-FFF2-40B4-BE49-F238E27FC236}">
                <a16:creationId xmlns:a16="http://schemas.microsoft.com/office/drawing/2014/main" id="{A1B78F5F-BAC6-7DA5-8B3B-9B97D4D3CB12}"/>
              </a:ext>
            </a:extLst>
          </p:cNvPr>
          <p:cNvSpPr txBox="1"/>
          <p:nvPr/>
        </p:nvSpPr>
        <p:spPr>
          <a:xfrm rot="16200000">
            <a:off x="2930028" y="3321071"/>
            <a:ext cx="2228370" cy="169277"/>
          </a:xfrm>
          <a:prstGeom prst="rect">
            <a:avLst/>
          </a:prstGeom>
          <a:noFill/>
        </p:spPr>
        <p:txBody>
          <a:bodyPr wrap="square" rtlCol="0">
            <a:spAutoFit/>
          </a:bodyPr>
          <a:lstStyle/>
          <a:p>
            <a:r>
              <a:rPr lang="nl-BE" sz="500" dirty="0"/>
              <a:t>© KMP Kantoormeubilair. </a:t>
            </a:r>
          </a:p>
        </p:txBody>
      </p:sp>
      <p:sp>
        <p:nvSpPr>
          <p:cNvPr id="10" name="Tekstvak 9">
            <a:extLst>
              <a:ext uri="{FF2B5EF4-FFF2-40B4-BE49-F238E27FC236}">
                <a16:creationId xmlns:a16="http://schemas.microsoft.com/office/drawing/2014/main" id="{D5FA0C08-0581-9BCB-11A5-A802C288B867}"/>
              </a:ext>
            </a:extLst>
          </p:cNvPr>
          <p:cNvSpPr txBox="1"/>
          <p:nvPr/>
        </p:nvSpPr>
        <p:spPr>
          <a:xfrm rot="16200000">
            <a:off x="1940007" y="5716421"/>
            <a:ext cx="2228370" cy="169277"/>
          </a:xfrm>
          <a:prstGeom prst="rect">
            <a:avLst/>
          </a:prstGeom>
          <a:noFill/>
        </p:spPr>
        <p:txBody>
          <a:bodyPr wrap="square" rtlCol="0">
            <a:spAutoFit/>
          </a:bodyPr>
          <a:lstStyle/>
          <a:p>
            <a:r>
              <a:rPr lang="nl-BE" sz="500" dirty="0"/>
              <a:t>© </a:t>
            </a:r>
            <a:r>
              <a:rPr lang="nl-BE" sz="500" dirty="0" err="1"/>
              <a:t>Peldon</a:t>
            </a:r>
            <a:r>
              <a:rPr lang="nl-BE" sz="500" dirty="0"/>
              <a:t>-Rose. </a:t>
            </a:r>
          </a:p>
        </p:txBody>
      </p:sp>
      <p:sp>
        <p:nvSpPr>
          <p:cNvPr id="12" name="Tekstvak 11">
            <a:extLst>
              <a:ext uri="{FF2B5EF4-FFF2-40B4-BE49-F238E27FC236}">
                <a16:creationId xmlns:a16="http://schemas.microsoft.com/office/drawing/2014/main" id="{F6583C74-B9EC-5960-8784-5CFEB88D413C}"/>
              </a:ext>
            </a:extLst>
          </p:cNvPr>
          <p:cNvSpPr txBox="1"/>
          <p:nvPr/>
        </p:nvSpPr>
        <p:spPr>
          <a:xfrm>
            <a:off x="10462382" y="6493693"/>
            <a:ext cx="1791356" cy="338554"/>
          </a:xfrm>
          <a:prstGeom prst="rect">
            <a:avLst/>
          </a:prstGeom>
          <a:noFill/>
        </p:spPr>
        <p:txBody>
          <a:bodyPr wrap="square" rtlCol="0">
            <a:spAutoFit/>
          </a:bodyPr>
          <a:lstStyle/>
          <a:p>
            <a:r>
              <a:rPr lang="nl-NL" sz="800" dirty="0" err="1"/>
              <a:t>Tondeur</a:t>
            </a:r>
            <a:r>
              <a:rPr lang="nl-NL" sz="800" dirty="0"/>
              <a:t>, J. (2019). Inspiratiegids voor klasinrichting en scholenbouw.</a:t>
            </a:r>
            <a:endParaRPr lang="nl-BE" sz="800" dirty="0"/>
          </a:p>
        </p:txBody>
      </p:sp>
    </p:spTree>
    <p:extLst>
      <p:ext uri="{BB962C8B-B14F-4D97-AF65-F5344CB8AC3E}">
        <p14:creationId xmlns:p14="http://schemas.microsoft.com/office/powerpoint/2010/main" val="363780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0" name="Rectangle 1079">
            <a:extLst>
              <a:ext uri="{FF2B5EF4-FFF2-40B4-BE49-F238E27FC236}">
                <a16:creationId xmlns:a16="http://schemas.microsoft.com/office/drawing/2014/main" id="{382E0DD2-11DF-4411-A6ED-1182F5176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kstvak 10">
            <a:extLst>
              <a:ext uri="{FF2B5EF4-FFF2-40B4-BE49-F238E27FC236}">
                <a16:creationId xmlns:a16="http://schemas.microsoft.com/office/drawing/2014/main" id="{04710F45-A4ED-7639-3700-93AAB2A877CD}"/>
              </a:ext>
            </a:extLst>
          </p:cNvPr>
          <p:cNvSpPr txBox="1"/>
          <p:nvPr/>
        </p:nvSpPr>
        <p:spPr>
          <a:xfrm>
            <a:off x="7984444" y="-429387"/>
            <a:ext cx="3800564" cy="167156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kern="1200" dirty="0">
                <a:solidFill>
                  <a:schemeClr val="tx1"/>
                </a:solidFill>
                <a:latin typeface="Forte" panose="03060902040502070203" pitchFamily="66" charset="0"/>
                <a:ea typeface="+mj-ea"/>
                <a:cs typeface="+mj-cs"/>
              </a:rPr>
              <a:t>Working</a:t>
            </a:r>
            <a:r>
              <a:rPr lang="en-US" sz="4000" b="1" kern="1200" dirty="0">
                <a:solidFill>
                  <a:schemeClr val="tx1"/>
                </a:solidFill>
                <a:latin typeface="+mj-lt"/>
                <a:ea typeface="+mj-ea"/>
                <a:cs typeface="+mj-cs"/>
              </a:rPr>
              <a:t> </a:t>
            </a:r>
            <a:r>
              <a:rPr lang="en-US" sz="4000" b="1" kern="1200" dirty="0">
                <a:solidFill>
                  <a:schemeClr val="tx1"/>
                </a:solidFill>
                <a:latin typeface="Forte" panose="03060902040502070203" pitchFamily="66" charset="0"/>
                <a:ea typeface="+mj-ea"/>
                <a:cs typeface="+mj-cs"/>
              </a:rPr>
              <a:t>bubbles</a:t>
            </a:r>
          </a:p>
        </p:txBody>
      </p:sp>
      <p:pic>
        <p:nvPicPr>
          <p:cNvPr id="1030" name="Picture 6" descr="Curtin University WA chooses Urban Relax by The Italian Lab - Terrain Group">
            <a:extLst>
              <a:ext uri="{FF2B5EF4-FFF2-40B4-BE49-F238E27FC236}">
                <a16:creationId xmlns:a16="http://schemas.microsoft.com/office/drawing/2014/main" id="{818BB240-144E-A2BA-8C40-A1F95FD964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51" r="5851" b="1"/>
          <a:stretch/>
        </p:blipFill>
        <p:spPr bwMode="auto">
          <a:xfrm>
            <a:off x="8969" y="-2"/>
            <a:ext cx="2376092" cy="2228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us | Borg">
            <a:extLst>
              <a:ext uri="{FF2B5EF4-FFF2-40B4-BE49-F238E27FC236}">
                <a16:creationId xmlns:a16="http://schemas.microsoft.com/office/drawing/2014/main" id="{D41BE332-10E2-437F-1268-C4BB9C1965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11" r="22855" b="-4"/>
          <a:stretch/>
        </p:blipFill>
        <p:spPr bwMode="auto">
          <a:xfrm>
            <a:off x="2579411" y="-2446"/>
            <a:ext cx="2376092" cy="2228759"/>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meubels, overdekt, vloer, Armleuning&#10;&#10;Automatisch gegenereerde beschrijving">
            <a:extLst>
              <a:ext uri="{FF2B5EF4-FFF2-40B4-BE49-F238E27FC236}">
                <a16:creationId xmlns:a16="http://schemas.microsoft.com/office/drawing/2014/main" id="{66771F7C-C52C-596D-872B-CDAF80298ACF}"/>
              </a:ext>
            </a:extLst>
          </p:cNvPr>
          <p:cNvPicPr>
            <a:picLocks noChangeAspect="1"/>
          </p:cNvPicPr>
          <p:nvPr/>
        </p:nvPicPr>
        <p:blipFill rotWithShape="1">
          <a:blip r:embed="rId4">
            <a:extLst>
              <a:ext uri="{28A0092B-C50C-407E-A947-70E740481C1C}">
                <a14:useLocalDpi xmlns:a14="http://schemas.microsoft.com/office/drawing/2010/main" val="0"/>
              </a:ext>
            </a:extLst>
          </a:blip>
          <a:srcRect l="9646" r="10663" b="-1"/>
          <a:stretch/>
        </p:blipFill>
        <p:spPr>
          <a:xfrm>
            <a:off x="5149852" y="-10223"/>
            <a:ext cx="2376092" cy="2228759"/>
          </a:xfrm>
          <a:prstGeom prst="rect">
            <a:avLst/>
          </a:prstGeom>
        </p:spPr>
      </p:pic>
      <p:pic>
        <p:nvPicPr>
          <p:cNvPr id="3" name="Afbeelding 2" descr="Afbeelding met vloer, overdekt, muur, plafond&#10;&#10;Automatisch gegenereerde beschrijving">
            <a:extLst>
              <a:ext uri="{FF2B5EF4-FFF2-40B4-BE49-F238E27FC236}">
                <a16:creationId xmlns:a16="http://schemas.microsoft.com/office/drawing/2014/main" id="{7CF14CB9-9035-945E-5D23-FFC7436272C2}"/>
              </a:ext>
            </a:extLst>
          </p:cNvPr>
          <p:cNvPicPr>
            <a:picLocks noChangeAspect="1"/>
          </p:cNvPicPr>
          <p:nvPr/>
        </p:nvPicPr>
        <p:blipFill rotWithShape="1">
          <a:blip r:embed="rId5">
            <a:extLst>
              <a:ext uri="{28A0092B-C50C-407E-A947-70E740481C1C}">
                <a14:useLocalDpi xmlns:a14="http://schemas.microsoft.com/office/drawing/2010/main" val="0"/>
              </a:ext>
            </a:extLst>
          </a:blip>
          <a:srcRect t="12845" r="5" b="4512"/>
          <a:stretch/>
        </p:blipFill>
        <p:spPr>
          <a:xfrm>
            <a:off x="3714" y="2400151"/>
            <a:ext cx="3330225" cy="2057368"/>
          </a:xfrm>
          <a:prstGeom prst="rect">
            <a:avLst/>
          </a:prstGeom>
        </p:spPr>
      </p:pic>
      <p:pic>
        <p:nvPicPr>
          <p:cNvPr id="1026" name="Picture 2" descr="What is flexible office space or workspace?">
            <a:extLst>
              <a:ext uri="{FF2B5EF4-FFF2-40B4-BE49-F238E27FC236}">
                <a16:creationId xmlns:a16="http://schemas.microsoft.com/office/drawing/2014/main" id="{D4161942-184C-04E0-5390-58A0E022AA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54" r="7052" b="-1"/>
          <a:stretch/>
        </p:blipFill>
        <p:spPr bwMode="auto">
          <a:xfrm>
            <a:off x="-1" y="4628909"/>
            <a:ext cx="3324552" cy="2229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sarna kot otipljiv izraz vrednot podjetja: posodobitev poslovnih ...">
            <a:extLst>
              <a:ext uri="{FF2B5EF4-FFF2-40B4-BE49-F238E27FC236}">
                <a16:creationId xmlns:a16="http://schemas.microsoft.com/office/drawing/2014/main" id="{4B448184-25BB-63B8-2CE8-6672889FF4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158"/>
          <a:stretch/>
        </p:blipFill>
        <p:spPr bwMode="auto">
          <a:xfrm>
            <a:off x="3534403" y="2400151"/>
            <a:ext cx="3996536" cy="445785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ACF13347-16AF-885F-15E7-5D879322521A}"/>
              </a:ext>
            </a:extLst>
          </p:cNvPr>
          <p:cNvSpPr txBox="1"/>
          <p:nvPr/>
        </p:nvSpPr>
        <p:spPr>
          <a:xfrm>
            <a:off x="7888293" y="1040959"/>
            <a:ext cx="3996536" cy="4457849"/>
          </a:xfrm>
          <a:prstGeom prst="rect">
            <a:avLst/>
          </a:prstGeom>
        </p:spPr>
        <p:txBody>
          <a:bodyPr vert="horz" lIns="91440" tIns="45720" rIns="91440" bIns="45720" rtlCol="0" anchor="t">
            <a:noAutofit/>
          </a:bodyPr>
          <a:lstStyle/>
          <a:p>
            <a:pPr defTabSz="914400">
              <a:lnSpc>
                <a:spcPct val="90000"/>
              </a:lnSpc>
              <a:spcAft>
                <a:spcPts val="600"/>
              </a:spcAft>
            </a:pPr>
            <a:r>
              <a:rPr lang="nl-BE" sz="1200" b="1" dirty="0">
                <a:latin typeface="Calibri"/>
                <a:ea typeface="Calibri"/>
                <a:cs typeface="MV Boli"/>
              </a:rPr>
              <a:t>Wat is het?</a:t>
            </a:r>
          </a:p>
          <a:p>
            <a:pPr defTabSz="914400">
              <a:lnSpc>
                <a:spcPct val="90000"/>
              </a:lnSpc>
              <a:spcAft>
                <a:spcPts val="600"/>
              </a:spcAft>
            </a:pPr>
            <a:r>
              <a:rPr lang="nl-BE" sz="1200" dirty="0">
                <a:latin typeface="Calibri"/>
                <a:ea typeface="Calibri"/>
                <a:cs typeface="MV Boli"/>
              </a:rPr>
              <a:t>Een </a:t>
            </a:r>
            <a:r>
              <a:rPr lang="nl-BE" sz="1200" dirty="0" err="1">
                <a:latin typeface="Calibri"/>
                <a:ea typeface="Calibri"/>
                <a:cs typeface="MV Boli"/>
              </a:rPr>
              <a:t>working</a:t>
            </a:r>
            <a:r>
              <a:rPr lang="nl-BE" sz="1200" dirty="0">
                <a:latin typeface="Calibri"/>
                <a:ea typeface="Calibri"/>
                <a:cs typeface="MV Boli"/>
              </a:rPr>
              <a:t> </a:t>
            </a:r>
            <a:r>
              <a:rPr lang="nl-BE" sz="1200" dirty="0" err="1">
                <a:latin typeface="Calibri"/>
                <a:ea typeface="Calibri"/>
                <a:cs typeface="MV Boli"/>
              </a:rPr>
              <a:t>bubble</a:t>
            </a:r>
            <a:r>
              <a:rPr lang="nl-BE" sz="1200" dirty="0">
                <a:latin typeface="Calibri"/>
                <a:ea typeface="Calibri"/>
                <a:cs typeface="MV Boli"/>
              </a:rPr>
              <a:t> is een permanent of tijdelijk werkstation in een grotere ruimte, waar men per twee of in kleine groepjes samen kan werken.</a:t>
            </a:r>
          </a:p>
          <a:p>
            <a:pPr defTabSz="914400">
              <a:lnSpc>
                <a:spcPct val="90000"/>
              </a:lnSpc>
              <a:spcAft>
                <a:spcPts val="600"/>
              </a:spcAft>
            </a:pPr>
            <a:endParaRPr lang="nl-BE" sz="1200" dirty="0">
              <a:latin typeface="Calibri"/>
              <a:ea typeface="Calibri"/>
              <a:cs typeface="MV Boli"/>
            </a:endParaRPr>
          </a:p>
          <a:p>
            <a:pPr defTabSz="914400">
              <a:lnSpc>
                <a:spcPct val="90000"/>
              </a:lnSpc>
              <a:spcAft>
                <a:spcPts val="600"/>
              </a:spcAft>
            </a:pPr>
            <a:r>
              <a:rPr lang="nl-BE" sz="1200" b="1" dirty="0">
                <a:latin typeface="Calibri"/>
                <a:ea typeface="Calibri"/>
                <a:cs typeface="MV Boli"/>
              </a:rPr>
              <a:t>Voordelen:</a:t>
            </a:r>
          </a:p>
          <a:p>
            <a:pPr defTabSz="914400">
              <a:lnSpc>
                <a:spcPct val="90000"/>
              </a:lnSpc>
              <a:spcAft>
                <a:spcPts val="600"/>
              </a:spcAft>
            </a:pPr>
            <a:r>
              <a:rPr lang="nl-BE" sz="1200" dirty="0">
                <a:latin typeface="Calibri"/>
                <a:ea typeface="Calibri"/>
                <a:cs typeface="MV Boli"/>
              </a:rPr>
              <a:t>+ Optimaal gebruik van weinig gebruikte ruimtes op school </a:t>
            </a:r>
          </a:p>
          <a:p>
            <a:pPr defTabSz="914400">
              <a:lnSpc>
                <a:spcPct val="90000"/>
              </a:lnSpc>
              <a:spcAft>
                <a:spcPts val="600"/>
              </a:spcAft>
            </a:pPr>
            <a:r>
              <a:rPr lang="nl-BE" sz="1200" dirty="0">
                <a:latin typeface="Calibri"/>
                <a:ea typeface="Calibri"/>
                <a:cs typeface="MV Boli"/>
              </a:rPr>
              <a:t>+ De mogelijkheid om tegelijk verschillende soorten activiteiten te laten plaatsvinden en van elkaar af te sluiten in eenzelfde ruimte.</a:t>
            </a:r>
          </a:p>
          <a:p>
            <a:pPr defTabSz="914400">
              <a:lnSpc>
                <a:spcPct val="90000"/>
              </a:lnSpc>
              <a:spcAft>
                <a:spcPts val="600"/>
              </a:spcAft>
            </a:pPr>
            <a:endParaRPr lang="nl-BE" sz="1200" b="1" dirty="0">
              <a:latin typeface="Calibri"/>
              <a:ea typeface="Calibri"/>
              <a:cs typeface="MV Boli"/>
            </a:endParaRPr>
          </a:p>
          <a:p>
            <a:pPr defTabSz="914400">
              <a:lnSpc>
                <a:spcPct val="90000"/>
              </a:lnSpc>
              <a:spcAft>
                <a:spcPts val="600"/>
              </a:spcAft>
            </a:pPr>
            <a:r>
              <a:rPr lang="nl-BE" sz="1200" b="1" dirty="0">
                <a:latin typeface="Calibri"/>
                <a:ea typeface="Calibri"/>
                <a:cs typeface="MV Boli"/>
              </a:rPr>
              <a:t>Waar:</a:t>
            </a:r>
            <a:endParaRPr lang="nl-BE" sz="1200" dirty="0">
              <a:latin typeface="Calibri"/>
              <a:ea typeface="Calibri"/>
              <a:cs typeface="Calibri"/>
            </a:endParaRPr>
          </a:p>
          <a:p>
            <a:pPr defTabSz="914400">
              <a:lnSpc>
                <a:spcPct val="90000"/>
              </a:lnSpc>
              <a:spcAft>
                <a:spcPts val="600"/>
              </a:spcAft>
            </a:pPr>
            <a:r>
              <a:rPr lang="nl-BE" sz="1200" dirty="0">
                <a:latin typeface="Calibri"/>
                <a:ea typeface="Calibri"/>
                <a:cs typeface="MV Boli"/>
              </a:rPr>
              <a:t>+ In het leraarslokaal</a:t>
            </a:r>
          </a:p>
          <a:p>
            <a:pPr defTabSz="914400">
              <a:lnSpc>
                <a:spcPct val="90000"/>
              </a:lnSpc>
              <a:spcAft>
                <a:spcPts val="600"/>
              </a:spcAft>
            </a:pPr>
            <a:r>
              <a:rPr lang="nl-BE" sz="1200" dirty="0">
                <a:latin typeface="Calibri"/>
                <a:ea typeface="Calibri"/>
                <a:cs typeface="MV Boli"/>
              </a:rPr>
              <a:t>+ Gangen of andere circulatieruimtes </a:t>
            </a:r>
            <a:endParaRPr lang="nl-BE" sz="1200" dirty="0">
              <a:latin typeface="Calibri"/>
              <a:ea typeface="Calibri"/>
              <a:cs typeface="MV Boli" panose="02000500030200090000" pitchFamily="2" charset="0"/>
            </a:endParaRPr>
          </a:p>
          <a:p>
            <a:pPr defTabSz="914400">
              <a:lnSpc>
                <a:spcPct val="90000"/>
              </a:lnSpc>
              <a:spcAft>
                <a:spcPts val="600"/>
              </a:spcAft>
            </a:pPr>
            <a:r>
              <a:rPr lang="nl-BE" sz="1200" dirty="0">
                <a:latin typeface="Calibri"/>
                <a:ea typeface="Calibri"/>
                <a:cs typeface="MV Boli"/>
              </a:rPr>
              <a:t>+ Polyvalente ruimte </a:t>
            </a:r>
            <a:endParaRPr lang="nl-BE" sz="1200" dirty="0">
              <a:latin typeface="Calibri"/>
              <a:ea typeface="Calibri"/>
              <a:cs typeface="MV Boli" panose="02000500030200090000" pitchFamily="2" charset="0"/>
            </a:endParaRPr>
          </a:p>
          <a:p>
            <a:pPr defTabSz="914400">
              <a:lnSpc>
                <a:spcPct val="90000"/>
              </a:lnSpc>
              <a:spcAft>
                <a:spcPts val="600"/>
              </a:spcAft>
            </a:pPr>
            <a:r>
              <a:rPr lang="nl-BE" sz="1200" dirty="0">
                <a:latin typeface="Calibri"/>
                <a:ea typeface="Calibri"/>
                <a:cs typeface="MV Boli"/>
              </a:rPr>
              <a:t>+ Buiten, …</a:t>
            </a:r>
          </a:p>
          <a:p>
            <a:pPr defTabSz="914400">
              <a:lnSpc>
                <a:spcPct val="90000"/>
              </a:lnSpc>
              <a:spcAft>
                <a:spcPts val="600"/>
              </a:spcAft>
            </a:pPr>
            <a:endParaRPr lang="nl-BE" sz="1200" dirty="0">
              <a:latin typeface="Calibri"/>
              <a:ea typeface="Calibri"/>
              <a:cs typeface="MV Boli"/>
            </a:endParaRPr>
          </a:p>
          <a:p>
            <a:pPr defTabSz="914400">
              <a:lnSpc>
                <a:spcPct val="90000"/>
              </a:lnSpc>
              <a:spcAft>
                <a:spcPts val="600"/>
              </a:spcAft>
            </a:pPr>
            <a:r>
              <a:rPr lang="nl-BE" sz="1200" b="1" dirty="0">
                <a:latin typeface="Calibri"/>
                <a:ea typeface="Calibri"/>
                <a:cs typeface="Calibri"/>
              </a:rPr>
              <a:t>Succesfactoren:</a:t>
            </a:r>
            <a:endParaRPr lang="nl-BE" sz="1200" dirty="0">
              <a:latin typeface="Calibri"/>
              <a:ea typeface="Calibri"/>
              <a:cs typeface="Calibri"/>
            </a:endParaRPr>
          </a:p>
          <a:p>
            <a:pPr defTabSz="914400">
              <a:lnSpc>
                <a:spcPct val="90000"/>
              </a:lnSpc>
              <a:spcAft>
                <a:spcPts val="600"/>
              </a:spcAft>
            </a:pPr>
            <a:r>
              <a:rPr lang="nl-BE" sz="1200" dirty="0">
                <a:latin typeface="Calibri"/>
                <a:ea typeface="Calibri"/>
                <a:cs typeface="MV Boli"/>
              </a:rPr>
              <a:t>+ Een tapijt of een tafel met enkele stoelen zijn genoeg om een </a:t>
            </a:r>
            <a:r>
              <a:rPr lang="nl-BE" sz="1200" dirty="0" err="1">
                <a:latin typeface="Calibri"/>
                <a:ea typeface="Calibri"/>
                <a:cs typeface="MV Boli"/>
              </a:rPr>
              <a:t>working</a:t>
            </a:r>
            <a:r>
              <a:rPr lang="nl-BE" sz="1200" dirty="0">
                <a:latin typeface="Calibri"/>
                <a:ea typeface="Calibri"/>
                <a:cs typeface="MV Boli"/>
              </a:rPr>
              <a:t> </a:t>
            </a:r>
            <a:r>
              <a:rPr lang="nl-BE" sz="1200" dirty="0" err="1">
                <a:latin typeface="Calibri"/>
                <a:ea typeface="Calibri"/>
                <a:cs typeface="MV Boli"/>
              </a:rPr>
              <a:t>bubble</a:t>
            </a:r>
            <a:r>
              <a:rPr lang="nl-BE" sz="1200" dirty="0">
                <a:latin typeface="Calibri"/>
                <a:ea typeface="Calibri"/>
                <a:cs typeface="MV Boli"/>
              </a:rPr>
              <a:t> te creëren. Het toevoegen van gordijnen, een laag kastje, stoelen met grote rugleuningen, een lager plafond, enz., kunnen helpen om de zone beter af te bakenen en om de </a:t>
            </a:r>
            <a:r>
              <a:rPr lang="nl-BE" sz="1200" dirty="0" err="1">
                <a:latin typeface="Calibri"/>
                <a:ea typeface="Calibri"/>
                <a:cs typeface="MV Boli"/>
              </a:rPr>
              <a:t>bubble</a:t>
            </a:r>
            <a:r>
              <a:rPr lang="nl-BE" sz="1200" dirty="0">
                <a:latin typeface="Calibri"/>
                <a:ea typeface="Calibri"/>
                <a:cs typeface="MV Boli"/>
              </a:rPr>
              <a:t> wat af te sluiten van de grotere ruimte waarin die zich bevindt.</a:t>
            </a:r>
          </a:p>
          <a:p>
            <a:pPr defTabSz="914400">
              <a:lnSpc>
                <a:spcPct val="90000"/>
              </a:lnSpc>
              <a:spcAft>
                <a:spcPts val="600"/>
              </a:spcAft>
            </a:pPr>
            <a:r>
              <a:rPr lang="nl-BE" sz="1200" dirty="0">
                <a:latin typeface="Calibri"/>
                <a:ea typeface="Calibri"/>
                <a:cs typeface="MV Boli"/>
              </a:rPr>
              <a:t>+ Het combineren van meubilair met decoratie, prikborden, enz. </a:t>
            </a:r>
            <a:endParaRPr lang="nl-BE" sz="1200" dirty="0">
              <a:latin typeface="Calibri"/>
              <a:ea typeface="Calibri"/>
              <a:cs typeface="MV Boli" panose="02000500030200090000" pitchFamily="2" charset="0"/>
            </a:endParaRPr>
          </a:p>
        </p:txBody>
      </p:sp>
      <p:pic>
        <p:nvPicPr>
          <p:cNvPr id="12" name="Afbeelding 11">
            <a:extLst>
              <a:ext uri="{FF2B5EF4-FFF2-40B4-BE49-F238E27FC236}">
                <a16:creationId xmlns:a16="http://schemas.microsoft.com/office/drawing/2014/main" id="{E875D6DD-02A3-C971-E925-8712006B644B}"/>
              </a:ext>
            </a:extLst>
          </p:cNvPr>
          <p:cNvPicPr>
            <a:picLocks noChangeAspect="1"/>
          </p:cNvPicPr>
          <p:nvPr/>
        </p:nvPicPr>
        <p:blipFill>
          <a:blip r:embed="rId8"/>
          <a:stretch>
            <a:fillRect/>
          </a:stretch>
        </p:blipFill>
        <p:spPr>
          <a:xfrm>
            <a:off x="7958944" y="691242"/>
            <a:ext cx="3851563" cy="224165"/>
          </a:xfrm>
          <a:prstGeom prst="rect">
            <a:avLst/>
          </a:prstGeom>
        </p:spPr>
      </p:pic>
      <p:sp>
        <p:nvSpPr>
          <p:cNvPr id="2" name="Tekstvak 1">
            <a:extLst>
              <a:ext uri="{FF2B5EF4-FFF2-40B4-BE49-F238E27FC236}">
                <a16:creationId xmlns:a16="http://schemas.microsoft.com/office/drawing/2014/main" id="{B807CC7E-9819-2CC5-EB65-347DC6EB78D4}"/>
              </a:ext>
            </a:extLst>
          </p:cNvPr>
          <p:cNvSpPr txBox="1"/>
          <p:nvPr/>
        </p:nvSpPr>
        <p:spPr>
          <a:xfrm rot="16200000">
            <a:off x="2253805" y="5687567"/>
            <a:ext cx="2228370" cy="169277"/>
          </a:xfrm>
          <a:prstGeom prst="rect">
            <a:avLst/>
          </a:prstGeom>
          <a:noFill/>
        </p:spPr>
        <p:txBody>
          <a:bodyPr wrap="square" rtlCol="0">
            <a:spAutoFit/>
          </a:bodyPr>
          <a:lstStyle/>
          <a:p>
            <a:r>
              <a:rPr lang="nl-BE" sz="500" dirty="0"/>
              <a:t>© </a:t>
            </a:r>
            <a:r>
              <a:rPr lang="nl-BE" sz="500" dirty="0" err="1"/>
              <a:t>WeWork</a:t>
            </a:r>
            <a:r>
              <a:rPr lang="nl-BE" sz="500" dirty="0"/>
              <a:t>. </a:t>
            </a:r>
          </a:p>
        </p:txBody>
      </p:sp>
      <p:sp>
        <p:nvSpPr>
          <p:cNvPr id="4" name="Tekstvak 3">
            <a:extLst>
              <a:ext uri="{FF2B5EF4-FFF2-40B4-BE49-F238E27FC236}">
                <a16:creationId xmlns:a16="http://schemas.microsoft.com/office/drawing/2014/main" id="{141D57C1-4EF4-D734-23FD-59606E0CE50B}"/>
              </a:ext>
            </a:extLst>
          </p:cNvPr>
          <p:cNvSpPr txBox="1"/>
          <p:nvPr/>
        </p:nvSpPr>
        <p:spPr>
          <a:xfrm rot="16200000">
            <a:off x="6475082" y="5699679"/>
            <a:ext cx="2228370" cy="169277"/>
          </a:xfrm>
          <a:prstGeom prst="rect">
            <a:avLst/>
          </a:prstGeom>
          <a:noFill/>
        </p:spPr>
        <p:txBody>
          <a:bodyPr wrap="square" rtlCol="0">
            <a:spAutoFit/>
          </a:bodyPr>
          <a:lstStyle/>
          <a:p>
            <a:r>
              <a:rPr lang="nl-BE" sz="500" dirty="0"/>
              <a:t>© </a:t>
            </a:r>
            <a:r>
              <a:rPr lang="nl-BE" sz="500" dirty="0" err="1"/>
              <a:t>Tvambienti</a:t>
            </a:r>
            <a:r>
              <a:rPr lang="nl-BE" sz="500" dirty="0"/>
              <a:t>. </a:t>
            </a:r>
          </a:p>
        </p:txBody>
      </p:sp>
      <p:sp>
        <p:nvSpPr>
          <p:cNvPr id="5" name="Tekstvak 4">
            <a:extLst>
              <a:ext uri="{FF2B5EF4-FFF2-40B4-BE49-F238E27FC236}">
                <a16:creationId xmlns:a16="http://schemas.microsoft.com/office/drawing/2014/main" id="{F233B36B-30B9-89CD-B499-2B11103E7894}"/>
              </a:ext>
            </a:extLst>
          </p:cNvPr>
          <p:cNvSpPr txBox="1"/>
          <p:nvPr/>
        </p:nvSpPr>
        <p:spPr>
          <a:xfrm rot="16200000">
            <a:off x="1307212" y="1086521"/>
            <a:ext cx="2228370" cy="169277"/>
          </a:xfrm>
          <a:prstGeom prst="rect">
            <a:avLst/>
          </a:prstGeom>
          <a:noFill/>
        </p:spPr>
        <p:txBody>
          <a:bodyPr wrap="square" rtlCol="0">
            <a:spAutoFit/>
          </a:bodyPr>
          <a:lstStyle/>
          <a:p>
            <a:r>
              <a:rPr lang="nl-BE" sz="500" dirty="0"/>
              <a:t>© Mepal.</a:t>
            </a:r>
          </a:p>
        </p:txBody>
      </p:sp>
      <p:sp>
        <p:nvSpPr>
          <p:cNvPr id="6" name="Tekstvak 5">
            <a:extLst>
              <a:ext uri="{FF2B5EF4-FFF2-40B4-BE49-F238E27FC236}">
                <a16:creationId xmlns:a16="http://schemas.microsoft.com/office/drawing/2014/main" id="{2C9E93CB-D42C-91C8-ED0A-F007B7D57328}"/>
              </a:ext>
            </a:extLst>
          </p:cNvPr>
          <p:cNvSpPr txBox="1"/>
          <p:nvPr/>
        </p:nvSpPr>
        <p:spPr>
          <a:xfrm>
            <a:off x="10420964" y="6539767"/>
            <a:ext cx="1791356" cy="338554"/>
          </a:xfrm>
          <a:prstGeom prst="rect">
            <a:avLst/>
          </a:prstGeom>
          <a:noFill/>
        </p:spPr>
        <p:txBody>
          <a:bodyPr wrap="square" rtlCol="0">
            <a:spAutoFit/>
          </a:bodyPr>
          <a:lstStyle/>
          <a:p>
            <a:r>
              <a:rPr lang="nl-NL" sz="800" dirty="0" err="1"/>
              <a:t>Tondeur</a:t>
            </a:r>
            <a:r>
              <a:rPr lang="nl-NL" sz="800" dirty="0"/>
              <a:t>, J. (2019). Inspiratiegids voor klasinrichting en scholenbouw.</a:t>
            </a:r>
            <a:endParaRPr lang="nl-BE" sz="800" dirty="0"/>
          </a:p>
        </p:txBody>
      </p:sp>
    </p:spTree>
    <p:extLst>
      <p:ext uri="{BB962C8B-B14F-4D97-AF65-F5344CB8AC3E}">
        <p14:creationId xmlns:p14="http://schemas.microsoft.com/office/powerpoint/2010/main" val="963868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15" name="Rectangle 3114">
            <a:extLst>
              <a:ext uri="{FF2B5EF4-FFF2-40B4-BE49-F238E27FC236}">
                <a16:creationId xmlns:a16="http://schemas.microsoft.com/office/drawing/2014/main" id="{9716D72B-0D25-43A5-8554-C535E5118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BD368607-BCE9-E02D-2482-748A27C82E1F}"/>
              </a:ext>
            </a:extLst>
          </p:cNvPr>
          <p:cNvSpPr txBox="1"/>
          <p:nvPr/>
        </p:nvSpPr>
        <p:spPr>
          <a:xfrm>
            <a:off x="7543618" y="-621169"/>
            <a:ext cx="3988536" cy="164253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nl-BE" sz="5400" b="1" kern="1200" dirty="0">
                <a:solidFill>
                  <a:schemeClr val="tx1"/>
                </a:solidFill>
                <a:latin typeface="Forte" panose="03060902040502070203" pitchFamily="66" charset="0"/>
                <a:ea typeface="+mj-ea"/>
                <a:cs typeface="+mj-cs"/>
              </a:rPr>
              <a:t>Galerij</a:t>
            </a:r>
          </a:p>
        </p:txBody>
      </p:sp>
      <p:pic>
        <p:nvPicPr>
          <p:cNvPr id="3080" name="Picture 8" descr="A Tour of WFP Innovation Accelerator’s Munich Office - Officelovin'">
            <a:extLst>
              <a:ext uri="{FF2B5EF4-FFF2-40B4-BE49-F238E27FC236}">
                <a16:creationId xmlns:a16="http://schemas.microsoft.com/office/drawing/2014/main" id="{0ED57ED4-4327-DAC9-DEC9-77E0700BE3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32" r="12428" b="2"/>
          <a:stretch/>
        </p:blipFill>
        <p:spPr bwMode="auto">
          <a:xfrm>
            <a:off x="-7" y="10"/>
            <a:ext cx="3919476" cy="4143497"/>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Residencia Micampus Burjassot - 【Actualizado 2023">
            <a:extLst>
              <a:ext uri="{FF2B5EF4-FFF2-40B4-BE49-F238E27FC236}">
                <a16:creationId xmlns:a16="http://schemas.microsoft.com/office/drawing/2014/main" id="{7124E6DB-39DD-0F88-4E79-518F15F20B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87" r="17759"/>
          <a:stretch/>
        </p:blipFill>
        <p:spPr bwMode="auto">
          <a:xfrm>
            <a:off x="4115400" y="10"/>
            <a:ext cx="3058323" cy="3597029"/>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a:noFill/>
          <a:extLst>
            <a:ext uri="{909E8E84-426E-40DD-AFC4-6F175D3DCCD1}">
              <a14:hiddenFill xmlns:a14="http://schemas.microsoft.com/office/drawing/2010/main">
                <a:solidFill>
                  <a:srgbClr val="FFFFFF"/>
                </a:solidFill>
              </a14:hiddenFill>
            </a:ext>
          </a:extLst>
        </p:spPr>
      </p:pic>
      <p:sp>
        <p:nvSpPr>
          <p:cNvPr id="31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6484" y="2424319"/>
            <a:ext cx="3851563" cy="18288"/>
          </a:xfrm>
          <a:custGeom>
            <a:avLst/>
            <a:gdLst>
              <a:gd name="connsiteX0" fmla="*/ 0 w 3851563"/>
              <a:gd name="connsiteY0" fmla="*/ 0 h 18288"/>
              <a:gd name="connsiteX1" fmla="*/ 718958 w 3851563"/>
              <a:gd name="connsiteY1" fmla="*/ 0 h 18288"/>
              <a:gd name="connsiteX2" fmla="*/ 1437917 w 3851563"/>
              <a:gd name="connsiteY2" fmla="*/ 0 h 18288"/>
              <a:gd name="connsiteX3" fmla="*/ 1964297 w 3851563"/>
              <a:gd name="connsiteY3" fmla="*/ 0 h 18288"/>
              <a:gd name="connsiteX4" fmla="*/ 2606224 w 3851563"/>
              <a:gd name="connsiteY4" fmla="*/ 0 h 18288"/>
              <a:gd name="connsiteX5" fmla="*/ 3171120 w 3851563"/>
              <a:gd name="connsiteY5" fmla="*/ 0 h 18288"/>
              <a:gd name="connsiteX6" fmla="*/ 3851563 w 3851563"/>
              <a:gd name="connsiteY6" fmla="*/ 0 h 18288"/>
              <a:gd name="connsiteX7" fmla="*/ 3851563 w 3851563"/>
              <a:gd name="connsiteY7" fmla="*/ 18288 h 18288"/>
              <a:gd name="connsiteX8" fmla="*/ 3209636 w 3851563"/>
              <a:gd name="connsiteY8" fmla="*/ 18288 h 18288"/>
              <a:gd name="connsiteX9" fmla="*/ 2644740 w 3851563"/>
              <a:gd name="connsiteY9" fmla="*/ 18288 h 18288"/>
              <a:gd name="connsiteX10" fmla="*/ 2002813 w 3851563"/>
              <a:gd name="connsiteY10" fmla="*/ 18288 h 18288"/>
              <a:gd name="connsiteX11" fmla="*/ 1399401 w 3851563"/>
              <a:gd name="connsiteY11" fmla="*/ 18288 h 18288"/>
              <a:gd name="connsiteX12" fmla="*/ 834505 w 3851563"/>
              <a:gd name="connsiteY12" fmla="*/ 18288 h 18288"/>
              <a:gd name="connsiteX13" fmla="*/ 0 w 3851563"/>
              <a:gd name="connsiteY13" fmla="*/ 18288 h 18288"/>
              <a:gd name="connsiteX14" fmla="*/ 0 w 3851563"/>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1563" h="18288" fill="none" extrusionOk="0">
                <a:moveTo>
                  <a:pt x="0" y="0"/>
                </a:moveTo>
                <a:cubicBezTo>
                  <a:pt x="195934" y="10403"/>
                  <a:pt x="550513" y="-3379"/>
                  <a:pt x="718958" y="0"/>
                </a:cubicBezTo>
                <a:cubicBezTo>
                  <a:pt x="887403" y="3379"/>
                  <a:pt x="1238155" y="34184"/>
                  <a:pt x="1437917" y="0"/>
                </a:cubicBezTo>
                <a:cubicBezTo>
                  <a:pt x="1637679" y="-34184"/>
                  <a:pt x="1735575" y="21633"/>
                  <a:pt x="1964297" y="0"/>
                </a:cubicBezTo>
                <a:cubicBezTo>
                  <a:pt x="2193019" y="-21633"/>
                  <a:pt x="2398398" y="-18127"/>
                  <a:pt x="2606224" y="0"/>
                </a:cubicBezTo>
                <a:cubicBezTo>
                  <a:pt x="2814050" y="18127"/>
                  <a:pt x="3010763" y="-3923"/>
                  <a:pt x="3171120" y="0"/>
                </a:cubicBezTo>
                <a:cubicBezTo>
                  <a:pt x="3331477" y="3923"/>
                  <a:pt x="3662318" y="22618"/>
                  <a:pt x="3851563" y="0"/>
                </a:cubicBezTo>
                <a:cubicBezTo>
                  <a:pt x="3851602" y="7328"/>
                  <a:pt x="3852182" y="9982"/>
                  <a:pt x="3851563" y="18288"/>
                </a:cubicBezTo>
                <a:cubicBezTo>
                  <a:pt x="3539697" y="8623"/>
                  <a:pt x="3360357" y="-7186"/>
                  <a:pt x="3209636" y="18288"/>
                </a:cubicBezTo>
                <a:cubicBezTo>
                  <a:pt x="3058915" y="43762"/>
                  <a:pt x="2810322" y="8087"/>
                  <a:pt x="2644740" y="18288"/>
                </a:cubicBezTo>
                <a:cubicBezTo>
                  <a:pt x="2479158" y="28489"/>
                  <a:pt x="2131941" y="44882"/>
                  <a:pt x="2002813" y="18288"/>
                </a:cubicBezTo>
                <a:cubicBezTo>
                  <a:pt x="1873685" y="-8306"/>
                  <a:pt x="1675560" y="30966"/>
                  <a:pt x="1399401" y="18288"/>
                </a:cubicBezTo>
                <a:cubicBezTo>
                  <a:pt x="1123242" y="5610"/>
                  <a:pt x="1065368" y="33824"/>
                  <a:pt x="834505" y="18288"/>
                </a:cubicBezTo>
                <a:cubicBezTo>
                  <a:pt x="603642" y="2752"/>
                  <a:pt x="191505" y="58863"/>
                  <a:pt x="0" y="18288"/>
                </a:cubicBezTo>
                <a:cubicBezTo>
                  <a:pt x="-593" y="9736"/>
                  <a:pt x="244" y="6610"/>
                  <a:pt x="0" y="0"/>
                </a:cubicBezTo>
                <a:close/>
              </a:path>
              <a:path w="3851563" h="18288" stroke="0" extrusionOk="0">
                <a:moveTo>
                  <a:pt x="0" y="0"/>
                </a:moveTo>
                <a:cubicBezTo>
                  <a:pt x="289752" y="13020"/>
                  <a:pt x="480313" y="17689"/>
                  <a:pt x="641927" y="0"/>
                </a:cubicBezTo>
                <a:cubicBezTo>
                  <a:pt x="803541" y="-17689"/>
                  <a:pt x="1025789" y="14289"/>
                  <a:pt x="1322370" y="0"/>
                </a:cubicBezTo>
                <a:cubicBezTo>
                  <a:pt x="1618951" y="-14289"/>
                  <a:pt x="1675364" y="4422"/>
                  <a:pt x="1925782" y="0"/>
                </a:cubicBezTo>
                <a:cubicBezTo>
                  <a:pt x="2176200" y="-4422"/>
                  <a:pt x="2354648" y="21578"/>
                  <a:pt x="2644740" y="0"/>
                </a:cubicBezTo>
                <a:cubicBezTo>
                  <a:pt x="2934832" y="-21578"/>
                  <a:pt x="2992732" y="-4264"/>
                  <a:pt x="3286667" y="0"/>
                </a:cubicBezTo>
                <a:cubicBezTo>
                  <a:pt x="3580602" y="4264"/>
                  <a:pt x="3638704" y="20914"/>
                  <a:pt x="3851563" y="0"/>
                </a:cubicBezTo>
                <a:cubicBezTo>
                  <a:pt x="3851890" y="8595"/>
                  <a:pt x="3851491" y="13110"/>
                  <a:pt x="3851563" y="18288"/>
                </a:cubicBezTo>
                <a:cubicBezTo>
                  <a:pt x="3681588" y="-9641"/>
                  <a:pt x="3414286" y="12858"/>
                  <a:pt x="3209636" y="18288"/>
                </a:cubicBezTo>
                <a:cubicBezTo>
                  <a:pt x="3004986" y="23718"/>
                  <a:pt x="2777102" y="31540"/>
                  <a:pt x="2490677" y="18288"/>
                </a:cubicBezTo>
                <a:cubicBezTo>
                  <a:pt x="2204252" y="5036"/>
                  <a:pt x="2142029" y="45834"/>
                  <a:pt x="1810235" y="18288"/>
                </a:cubicBezTo>
                <a:cubicBezTo>
                  <a:pt x="1478441" y="-9258"/>
                  <a:pt x="1432135" y="21272"/>
                  <a:pt x="1245339" y="18288"/>
                </a:cubicBezTo>
                <a:cubicBezTo>
                  <a:pt x="1058543" y="15304"/>
                  <a:pt x="886298" y="9998"/>
                  <a:pt x="718958" y="18288"/>
                </a:cubicBezTo>
                <a:cubicBezTo>
                  <a:pt x="551618" y="26578"/>
                  <a:pt x="308263" y="-12886"/>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A Tour of WFP Innovation Accelerator’s Munich Office - Officelovin'">
            <a:extLst>
              <a:ext uri="{FF2B5EF4-FFF2-40B4-BE49-F238E27FC236}">
                <a16:creationId xmlns:a16="http://schemas.microsoft.com/office/drawing/2014/main" id="{00187410-BC09-D42D-1DE1-057F8AB952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3145"/>
          <a:stretch/>
        </p:blipFill>
        <p:spPr bwMode="auto">
          <a:xfrm>
            <a:off x="4" y="4328340"/>
            <a:ext cx="3912953"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ConsenSys Offices - Paris | Office Snapshots">
            <a:extLst>
              <a:ext uri="{FF2B5EF4-FFF2-40B4-BE49-F238E27FC236}">
                <a16:creationId xmlns:a16="http://schemas.microsoft.com/office/drawing/2014/main" id="{C9E88F9A-9C65-9108-C243-13D8490410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1" r="31041" b="-2"/>
          <a:stretch/>
        </p:blipFill>
        <p:spPr bwMode="auto">
          <a:xfrm>
            <a:off x="4110923" y="3791169"/>
            <a:ext cx="3058821" cy="3066831"/>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9868923-8A38-F994-46F7-400B5722F347}"/>
              </a:ext>
            </a:extLst>
          </p:cNvPr>
          <p:cNvSpPr txBox="1"/>
          <p:nvPr/>
        </p:nvSpPr>
        <p:spPr>
          <a:xfrm>
            <a:off x="7543619" y="1302849"/>
            <a:ext cx="4391708" cy="5363554"/>
          </a:xfrm>
          <a:prstGeom prst="rect">
            <a:avLst/>
          </a:prstGeom>
          <a:solidFill>
            <a:schemeClr val="bg1"/>
          </a:solidFill>
        </p:spPr>
        <p:txBody>
          <a:bodyPr vert="horz" lIns="91440" tIns="45720" rIns="91440" bIns="45720" rtlCol="0" anchor="t">
            <a:noAutofit/>
          </a:bodyPr>
          <a:lstStyle/>
          <a:p>
            <a:pPr defTabSz="914400">
              <a:lnSpc>
                <a:spcPct val="90000"/>
              </a:lnSpc>
              <a:spcAft>
                <a:spcPts val="600"/>
              </a:spcAft>
            </a:pPr>
            <a:r>
              <a:rPr lang="nl-BE" sz="1050" b="1" dirty="0">
                <a:latin typeface="Calibri"/>
                <a:ea typeface="Calibri"/>
                <a:cs typeface="MV Boli"/>
              </a:rPr>
              <a:t>Wat is het?</a:t>
            </a:r>
          </a:p>
          <a:p>
            <a:pPr defTabSz="914400">
              <a:lnSpc>
                <a:spcPct val="90000"/>
              </a:lnSpc>
            </a:pPr>
            <a:r>
              <a:rPr lang="nl-BE" sz="1050" dirty="0">
                <a:latin typeface="Calibri"/>
                <a:ea typeface="Calibri"/>
                <a:cs typeface="MV Boli"/>
              </a:rPr>
              <a:t>Verschillende delen van de school kunnen een leeromgeving worden. Muren zijn meest geschikt om tekeningen of teksten op te hangen of om projecties te tonen. Verschillende soorten afwerking van het muuroppervlak maken het mogelijk om het werk op verschillende manieren te presenteren (afwasbaar whiteboard, krijtbord, kurkbord, glazen wanden waarop geschreven kan worden, magnetische stroken, fotorails, …). Laag geplaatste bergruimte of mobiele opbergsystemen helpen de muren vrij te houden. </a:t>
            </a:r>
            <a:endParaRPr lang="nl-BE" sz="1050" dirty="0">
              <a:latin typeface="Calibri"/>
              <a:ea typeface="Calibri"/>
              <a:cs typeface="MV Boli" panose="02000500030200090000" pitchFamily="2" charset="0"/>
            </a:endParaRPr>
          </a:p>
          <a:p>
            <a:pPr indent="-228600" defTabSz="914400">
              <a:lnSpc>
                <a:spcPct val="90000"/>
              </a:lnSpc>
              <a:buFont typeface="Arial" panose="020B0604020202020204" pitchFamily="34" charset="0"/>
              <a:buChar char="•"/>
            </a:pPr>
            <a:endParaRPr lang="nl-BE" sz="1050" b="1" dirty="0">
              <a:latin typeface="Calibri"/>
              <a:ea typeface="Calibri"/>
              <a:cs typeface="MV Boli" panose="02000500030200090000" pitchFamily="2" charset="0"/>
            </a:endParaRPr>
          </a:p>
          <a:p>
            <a:pPr defTabSz="914400">
              <a:lnSpc>
                <a:spcPct val="90000"/>
              </a:lnSpc>
              <a:spcAft>
                <a:spcPts val="600"/>
              </a:spcAft>
            </a:pPr>
            <a:r>
              <a:rPr lang="nl-BE" sz="1050" b="1" dirty="0">
                <a:latin typeface="Calibri"/>
                <a:ea typeface="Calibri"/>
                <a:cs typeface="MV Boli"/>
              </a:rPr>
              <a:t>Voordelen:</a:t>
            </a:r>
          </a:p>
          <a:p>
            <a:pPr defTabSz="914400">
              <a:lnSpc>
                <a:spcPct val="90000"/>
              </a:lnSpc>
              <a:spcAft>
                <a:spcPts val="600"/>
              </a:spcAft>
            </a:pPr>
            <a:r>
              <a:rPr lang="nl-BE" sz="1050" dirty="0">
                <a:latin typeface="Calibri"/>
                <a:ea typeface="Calibri"/>
                <a:cs typeface="MV Boli"/>
              </a:rPr>
              <a:t>+ Leerkrachten worden zich bewust van hun leerproces.</a:t>
            </a:r>
          </a:p>
          <a:p>
            <a:pPr defTabSz="914400">
              <a:lnSpc>
                <a:spcPct val="90000"/>
              </a:lnSpc>
              <a:spcAft>
                <a:spcPts val="600"/>
              </a:spcAft>
            </a:pPr>
            <a:r>
              <a:rPr lang="nl-BE" sz="1050" dirty="0">
                <a:latin typeface="Calibri"/>
                <a:ea typeface="Calibri"/>
                <a:cs typeface="MV Boli"/>
              </a:rPr>
              <a:t>+ Ruimtes kunnen gepersonaliseerd worden. Dit is belangrijk voor een gevoel van eigenwaarde.</a:t>
            </a:r>
          </a:p>
          <a:p>
            <a:pPr defTabSz="914400">
              <a:lnSpc>
                <a:spcPct val="90000"/>
              </a:lnSpc>
              <a:spcAft>
                <a:spcPts val="600"/>
              </a:spcAft>
            </a:pPr>
            <a:br>
              <a:rPr lang="nl-BE" sz="1050" b="1" dirty="0">
                <a:latin typeface="Calibri"/>
                <a:cs typeface="MV Boli" panose="02000500030200090000" pitchFamily="2" charset="0"/>
              </a:rPr>
            </a:br>
            <a:r>
              <a:rPr lang="nl-BE" sz="1050" b="1" dirty="0">
                <a:latin typeface="Calibri"/>
                <a:ea typeface="Calibri"/>
                <a:cs typeface="MV Boli"/>
              </a:rPr>
              <a:t>Waar:</a:t>
            </a:r>
          </a:p>
          <a:p>
            <a:pPr defTabSz="914400">
              <a:lnSpc>
                <a:spcPct val="90000"/>
              </a:lnSpc>
              <a:spcAft>
                <a:spcPts val="600"/>
              </a:spcAft>
            </a:pPr>
            <a:r>
              <a:rPr lang="nl-BE" sz="1050" dirty="0">
                <a:latin typeface="Calibri"/>
                <a:ea typeface="Calibri"/>
                <a:cs typeface="MV Boli"/>
              </a:rPr>
              <a:t>+ Op de gang </a:t>
            </a:r>
            <a:endParaRPr lang="nl-BE" sz="1050" dirty="0">
              <a:latin typeface="Calibri"/>
              <a:ea typeface="Calibri"/>
              <a:cs typeface="MV Boli" panose="02000500030200090000" pitchFamily="2" charset="0"/>
            </a:endParaRPr>
          </a:p>
          <a:p>
            <a:pPr defTabSz="914400">
              <a:lnSpc>
                <a:spcPct val="90000"/>
              </a:lnSpc>
              <a:spcAft>
                <a:spcPts val="600"/>
              </a:spcAft>
            </a:pPr>
            <a:r>
              <a:rPr lang="nl-BE" sz="1050" dirty="0">
                <a:latin typeface="Calibri"/>
                <a:ea typeface="Calibri"/>
                <a:cs typeface="MV Boli"/>
              </a:rPr>
              <a:t>+ In de centrale hal </a:t>
            </a:r>
            <a:endParaRPr lang="nl-BE" sz="1050" dirty="0">
              <a:latin typeface="Calibri"/>
              <a:ea typeface="Calibri"/>
              <a:cs typeface="MV Boli" panose="02000500030200090000" pitchFamily="2" charset="0"/>
            </a:endParaRPr>
          </a:p>
          <a:p>
            <a:pPr defTabSz="914400">
              <a:lnSpc>
                <a:spcPct val="90000"/>
              </a:lnSpc>
              <a:spcAft>
                <a:spcPts val="600"/>
              </a:spcAft>
            </a:pPr>
            <a:r>
              <a:rPr lang="nl-BE" sz="1050" dirty="0">
                <a:latin typeface="Calibri"/>
                <a:ea typeface="Calibri"/>
                <a:cs typeface="MV Boli"/>
              </a:rPr>
              <a:t>+ In het leraarslokaal</a:t>
            </a:r>
          </a:p>
          <a:p>
            <a:pPr defTabSz="914400">
              <a:lnSpc>
                <a:spcPct val="90000"/>
              </a:lnSpc>
              <a:spcAft>
                <a:spcPts val="600"/>
              </a:spcAft>
            </a:pPr>
            <a:r>
              <a:rPr lang="nl-BE" sz="1050" dirty="0">
                <a:latin typeface="Calibri"/>
                <a:ea typeface="Calibri"/>
                <a:cs typeface="MV Boli"/>
              </a:rPr>
              <a:t>+ Buiten</a:t>
            </a:r>
            <a:endParaRPr lang="nl-BE" sz="1050" b="1" dirty="0">
              <a:latin typeface="Calibri"/>
              <a:ea typeface="Calibri"/>
              <a:cs typeface="MV Boli"/>
            </a:endParaRPr>
          </a:p>
          <a:p>
            <a:pPr defTabSz="914400">
              <a:lnSpc>
                <a:spcPct val="90000"/>
              </a:lnSpc>
              <a:spcAft>
                <a:spcPts val="600"/>
              </a:spcAft>
            </a:pPr>
            <a:endParaRPr lang="nl-BE" sz="1050" b="1" dirty="0">
              <a:latin typeface="Calibri"/>
              <a:ea typeface="Calibri"/>
              <a:cs typeface="MV Boli" panose="02000500030200090000" pitchFamily="2" charset="0"/>
            </a:endParaRPr>
          </a:p>
          <a:p>
            <a:pPr defTabSz="914400">
              <a:lnSpc>
                <a:spcPct val="90000"/>
              </a:lnSpc>
              <a:spcAft>
                <a:spcPts val="600"/>
              </a:spcAft>
            </a:pPr>
            <a:r>
              <a:rPr lang="nl-BE" sz="1200" b="1" dirty="0">
                <a:latin typeface="Calibri"/>
                <a:ea typeface="Calibri"/>
                <a:cs typeface="Calibri"/>
              </a:rPr>
              <a:t>Succesfactoren:</a:t>
            </a:r>
            <a:endParaRPr lang="nl-BE" sz="1200" dirty="0">
              <a:cs typeface="Calibri"/>
            </a:endParaRPr>
          </a:p>
          <a:p>
            <a:pPr defTabSz="914400">
              <a:lnSpc>
                <a:spcPct val="90000"/>
              </a:lnSpc>
              <a:spcAft>
                <a:spcPts val="600"/>
              </a:spcAft>
            </a:pPr>
            <a:r>
              <a:rPr lang="nl-BE" sz="1050" dirty="0">
                <a:latin typeface="Calibri"/>
                <a:ea typeface="Calibri"/>
                <a:cs typeface="MV Boli"/>
              </a:rPr>
              <a:t>+ Laat altijd minstens één muur vrij waarop iets op gepresenteerd kan worden. </a:t>
            </a:r>
            <a:endParaRPr lang="nl-BE" sz="1050" dirty="0">
              <a:latin typeface="Calibri"/>
              <a:ea typeface="Calibri"/>
              <a:cs typeface="MV Boli" panose="02000500030200090000" pitchFamily="2" charset="0"/>
            </a:endParaRPr>
          </a:p>
          <a:p>
            <a:pPr defTabSz="914400">
              <a:lnSpc>
                <a:spcPct val="90000"/>
              </a:lnSpc>
              <a:spcAft>
                <a:spcPts val="600"/>
              </a:spcAft>
            </a:pPr>
            <a:r>
              <a:rPr lang="nl-BE" sz="1050" dirty="0">
                <a:latin typeface="Calibri"/>
                <a:ea typeface="Calibri"/>
                <a:cs typeface="MV Boli"/>
              </a:rPr>
              <a:t>+ Voorzie hoe het onderhoud zal gebeuren. </a:t>
            </a:r>
            <a:endParaRPr lang="nl-BE" sz="1050" dirty="0">
              <a:latin typeface="Calibri"/>
              <a:ea typeface="Calibri"/>
              <a:cs typeface="MV Boli" panose="02000500030200090000" pitchFamily="2" charset="0"/>
            </a:endParaRPr>
          </a:p>
          <a:p>
            <a:pPr defTabSz="914400">
              <a:lnSpc>
                <a:spcPct val="90000"/>
              </a:lnSpc>
              <a:spcAft>
                <a:spcPts val="600"/>
              </a:spcAft>
            </a:pPr>
            <a:r>
              <a:rPr lang="nl-BE" sz="1050" dirty="0">
                <a:latin typeface="Calibri"/>
                <a:ea typeface="Calibri"/>
                <a:cs typeface="MV Boli"/>
              </a:rPr>
              <a:t>+ Niets tonen op ramen (beperkt het uitzicht van de leerkrachten naar buiten en het inkomende daglicht). </a:t>
            </a:r>
            <a:endParaRPr lang="nl-BE" sz="1050" dirty="0">
              <a:latin typeface="Calibri"/>
              <a:ea typeface="Calibri"/>
              <a:cs typeface="MV Boli" panose="02000500030200090000" pitchFamily="2" charset="0"/>
            </a:endParaRPr>
          </a:p>
          <a:p>
            <a:pPr defTabSz="914400">
              <a:lnSpc>
                <a:spcPct val="90000"/>
              </a:lnSpc>
              <a:spcAft>
                <a:spcPts val="600"/>
              </a:spcAft>
            </a:pPr>
            <a:r>
              <a:rPr lang="nl-BE" sz="1050" dirty="0">
                <a:latin typeface="Calibri"/>
                <a:ea typeface="Calibri"/>
                <a:cs typeface="MV Boli"/>
              </a:rPr>
              <a:t>+ Vind een evenwicht tussen te veel galerijen (visuele overlast) en ruimtes die te leeg zijn (niet stimulerend genoeg).</a:t>
            </a:r>
            <a:endParaRPr lang="nl-BE" sz="1050" b="1" dirty="0">
              <a:latin typeface="Calibri"/>
              <a:ea typeface="Calibri"/>
              <a:cs typeface="MV Boli"/>
            </a:endParaRPr>
          </a:p>
        </p:txBody>
      </p:sp>
      <p:pic>
        <p:nvPicPr>
          <p:cNvPr id="5" name="Afbeelding 4">
            <a:extLst>
              <a:ext uri="{FF2B5EF4-FFF2-40B4-BE49-F238E27FC236}">
                <a16:creationId xmlns:a16="http://schemas.microsoft.com/office/drawing/2014/main" id="{5BFD5E63-9E2C-CAC4-CEF0-5CC1E0AF0907}"/>
              </a:ext>
            </a:extLst>
          </p:cNvPr>
          <p:cNvPicPr>
            <a:picLocks noChangeAspect="1"/>
          </p:cNvPicPr>
          <p:nvPr/>
        </p:nvPicPr>
        <p:blipFill>
          <a:blip r:embed="rId6"/>
          <a:stretch>
            <a:fillRect/>
          </a:stretch>
        </p:blipFill>
        <p:spPr>
          <a:xfrm>
            <a:off x="7546484" y="934774"/>
            <a:ext cx="3851563" cy="224165"/>
          </a:xfrm>
          <a:prstGeom prst="rect">
            <a:avLst/>
          </a:prstGeom>
        </p:spPr>
      </p:pic>
      <p:sp>
        <p:nvSpPr>
          <p:cNvPr id="4" name="Tekstvak 3">
            <a:extLst>
              <a:ext uri="{FF2B5EF4-FFF2-40B4-BE49-F238E27FC236}">
                <a16:creationId xmlns:a16="http://schemas.microsoft.com/office/drawing/2014/main" id="{0E512B82-BBF0-FF80-140E-0E30973DC1A8}"/>
              </a:ext>
            </a:extLst>
          </p:cNvPr>
          <p:cNvSpPr txBox="1"/>
          <p:nvPr/>
        </p:nvSpPr>
        <p:spPr>
          <a:xfrm>
            <a:off x="-41588" y="4102998"/>
            <a:ext cx="2228370" cy="169277"/>
          </a:xfrm>
          <a:prstGeom prst="rect">
            <a:avLst/>
          </a:prstGeom>
          <a:noFill/>
        </p:spPr>
        <p:txBody>
          <a:bodyPr wrap="square" rtlCol="0">
            <a:spAutoFit/>
          </a:bodyPr>
          <a:lstStyle/>
          <a:p>
            <a:r>
              <a:rPr lang="nl-BE" sz="500" dirty="0"/>
              <a:t>© </a:t>
            </a:r>
            <a:r>
              <a:rPr lang="nl-BE" sz="500" dirty="0" err="1"/>
              <a:t>OfficeLovin</a:t>
            </a:r>
            <a:r>
              <a:rPr lang="nl-BE" sz="500" dirty="0"/>
              <a:t>'. </a:t>
            </a:r>
          </a:p>
        </p:txBody>
      </p:sp>
      <p:sp>
        <p:nvSpPr>
          <p:cNvPr id="6" name="Tekstvak 5">
            <a:extLst>
              <a:ext uri="{FF2B5EF4-FFF2-40B4-BE49-F238E27FC236}">
                <a16:creationId xmlns:a16="http://schemas.microsoft.com/office/drawing/2014/main" id="{18218967-9D32-B9FE-5868-2803AB107C63}"/>
              </a:ext>
            </a:extLst>
          </p:cNvPr>
          <p:cNvSpPr txBox="1"/>
          <p:nvPr/>
        </p:nvSpPr>
        <p:spPr>
          <a:xfrm>
            <a:off x="4099349" y="3562317"/>
            <a:ext cx="2228370" cy="169277"/>
          </a:xfrm>
          <a:prstGeom prst="rect">
            <a:avLst/>
          </a:prstGeom>
          <a:noFill/>
        </p:spPr>
        <p:txBody>
          <a:bodyPr wrap="square" rtlCol="0">
            <a:spAutoFit/>
          </a:bodyPr>
          <a:lstStyle/>
          <a:p>
            <a:r>
              <a:rPr lang="nl-BE" sz="500" dirty="0"/>
              <a:t>© </a:t>
            </a:r>
            <a:r>
              <a:rPr lang="nl-BE" sz="500" dirty="0" err="1"/>
              <a:t>Mascagni</a:t>
            </a:r>
            <a:r>
              <a:rPr lang="nl-BE" sz="500" dirty="0"/>
              <a:t>. </a:t>
            </a:r>
          </a:p>
        </p:txBody>
      </p:sp>
      <p:sp>
        <p:nvSpPr>
          <p:cNvPr id="7" name="Tekstvak 6">
            <a:extLst>
              <a:ext uri="{FF2B5EF4-FFF2-40B4-BE49-F238E27FC236}">
                <a16:creationId xmlns:a16="http://schemas.microsoft.com/office/drawing/2014/main" id="{A45BCB7C-2954-BF0A-CA17-E1F6A6B41C1D}"/>
              </a:ext>
            </a:extLst>
          </p:cNvPr>
          <p:cNvSpPr txBox="1"/>
          <p:nvPr/>
        </p:nvSpPr>
        <p:spPr>
          <a:xfrm rot="16200000">
            <a:off x="2840359" y="5700414"/>
            <a:ext cx="2228370" cy="169277"/>
          </a:xfrm>
          <a:prstGeom prst="rect">
            <a:avLst/>
          </a:prstGeom>
          <a:noFill/>
        </p:spPr>
        <p:txBody>
          <a:bodyPr wrap="square" rtlCol="0">
            <a:spAutoFit/>
          </a:bodyPr>
          <a:lstStyle/>
          <a:p>
            <a:r>
              <a:rPr lang="nl-BE" sz="500" dirty="0"/>
              <a:t>© </a:t>
            </a:r>
            <a:r>
              <a:rPr lang="nl-BE" sz="500" dirty="0" err="1"/>
              <a:t>OfficeLovin</a:t>
            </a:r>
            <a:r>
              <a:rPr lang="nl-BE" sz="500" dirty="0"/>
              <a:t>'. </a:t>
            </a:r>
          </a:p>
        </p:txBody>
      </p:sp>
      <p:sp>
        <p:nvSpPr>
          <p:cNvPr id="8" name="Tekstvak 7">
            <a:extLst>
              <a:ext uri="{FF2B5EF4-FFF2-40B4-BE49-F238E27FC236}">
                <a16:creationId xmlns:a16="http://schemas.microsoft.com/office/drawing/2014/main" id="{E5F62055-8BE7-7F4E-F497-20D3627301C7}"/>
              </a:ext>
            </a:extLst>
          </p:cNvPr>
          <p:cNvSpPr txBox="1"/>
          <p:nvPr/>
        </p:nvSpPr>
        <p:spPr>
          <a:xfrm rot="16200000">
            <a:off x="6097147" y="5700412"/>
            <a:ext cx="2228370" cy="169277"/>
          </a:xfrm>
          <a:prstGeom prst="rect">
            <a:avLst/>
          </a:prstGeom>
          <a:noFill/>
        </p:spPr>
        <p:txBody>
          <a:bodyPr wrap="square" rtlCol="0">
            <a:spAutoFit/>
          </a:bodyPr>
          <a:lstStyle/>
          <a:p>
            <a:r>
              <a:rPr lang="nl-BE" sz="500" dirty="0"/>
              <a:t>© Office Snapshots. </a:t>
            </a:r>
          </a:p>
        </p:txBody>
      </p:sp>
      <p:sp>
        <p:nvSpPr>
          <p:cNvPr id="9" name="Tekstvak 8">
            <a:extLst>
              <a:ext uri="{FF2B5EF4-FFF2-40B4-BE49-F238E27FC236}">
                <a16:creationId xmlns:a16="http://schemas.microsoft.com/office/drawing/2014/main" id="{71DDF0BD-5CE6-CCAA-D689-E7B63AF46682}"/>
              </a:ext>
            </a:extLst>
          </p:cNvPr>
          <p:cNvSpPr txBox="1"/>
          <p:nvPr/>
        </p:nvSpPr>
        <p:spPr>
          <a:xfrm rot="16200000">
            <a:off x="6102445" y="2448131"/>
            <a:ext cx="2228370" cy="169277"/>
          </a:xfrm>
          <a:prstGeom prst="rect">
            <a:avLst/>
          </a:prstGeom>
          <a:noFill/>
        </p:spPr>
        <p:txBody>
          <a:bodyPr wrap="square" rtlCol="0">
            <a:spAutoFit/>
          </a:bodyPr>
          <a:lstStyle/>
          <a:p>
            <a:r>
              <a:rPr lang="nl-BE" sz="500" dirty="0"/>
              <a:t>© </a:t>
            </a:r>
            <a:r>
              <a:rPr lang="nl-BE" sz="500" dirty="0" err="1"/>
              <a:t>janez</a:t>
            </a:r>
            <a:r>
              <a:rPr lang="nl-BE" sz="500" dirty="0"/>
              <a:t> </a:t>
            </a:r>
            <a:r>
              <a:rPr lang="nl-BE" sz="500" dirty="0" err="1"/>
              <a:t>marolt</a:t>
            </a:r>
            <a:endParaRPr lang="nl-BE" sz="500" dirty="0"/>
          </a:p>
        </p:txBody>
      </p:sp>
      <p:sp>
        <p:nvSpPr>
          <p:cNvPr id="10" name="Tekstvak 9">
            <a:extLst>
              <a:ext uri="{FF2B5EF4-FFF2-40B4-BE49-F238E27FC236}">
                <a16:creationId xmlns:a16="http://schemas.microsoft.com/office/drawing/2014/main" id="{068C8ECF-4D18-FF27-B6FE-117884E99995}"/>
              </a:ext>
            </a:extLst>
          </p:cNvPr>
          <p:cNvSpPr txBox="1"/>
          <p:nvPr/>
        </p:nvSpPr>
        <p:spPr>
          <a:xfrm>
            <a:off x="10462382" y="6493693"/>
            <a:ext cx="1791356" cy="338554"/>
          </a:xfrm>
          <a:prstGeom prst="rect">
            <a:avLst/>
          </a:prstGeom>
          <a:noFill/>
        </p:spPr>
        <p:txBody>
          <a:bodyPr wrap="square" rtlCol="0">
            <a:spAutoFit/>
          </a:bodyPr>
          <a:lstStyle/>
          <a:p>
            <a:r>
              <a:rPr lang="nl-NL" sz="800" dirty="0" err="1"/>
              <a:t>Tondeur</a:t>
            </a:r>
            <a:r>
              <a:rPr lang="nl-NL" sz="800" dirty="0"/>
              <a:t>, J. (2019). Inspiratiegids voor klasinrichting en scholenbouw.</a:t>
            </a:r>
            <a:endParaRPr lang="nl-BE" sz="800" dirty="0"/>
          </a:p>
        </p:txBody>
      </p:sp>
    </p:spTree>
    <p:extLst>
      <p:ext uri="{BB962C8B-B14F-4D97-AF65-F5344CB8AC3E}">
        <p14:creationId xmlns:p14="http://schemas.microsoft.com/office/powerpoint/2010/main" val="3544968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8F80AF21-1FE3-365D-9383-E818F7AF618D}"/>
              </a:ext>
            </a:extLst>
          </p:cNvPr>
          <p:cNvGraphicFramePr>
            <a:graphicFrameLocks noGrp="1"/>
          </p:cNvGraphicFramePr>
          <p:nvPr>
            <p:extLst>
              <p:ext uri="{D42A27DB-BD31-4B8C-83A1-F6EECF244321}">
                <p14:modId xmlns:p14="http://schemas.microsoft.com/office/powerpoint/2010/main" val="4244615593"/>
              </p:ext>
            </p:extLst>
          </p:nvPr>
        </p:nvGraphicFramePr>
        <p:xfrm>
          <a:off x="729195" y="1671565"/>
          <a:ext cx="11145842" cy="4795495"/>
        </p:xfrm>
        <a:graphic>
          <a:graphicData uri="http://schemas.openxmlformats.org/drawingml/2006/table">
            <a:tbl>
              <a:tblPr firstRow="1" bandRow="1">
                <a:tableStyleId>{9DCAF9ED-07DC-4A11-8D7F-57B35C25682E}</a:tableStyleId>
              </a:tblPr>
              <a:tblGrid>
                <a:gridCol w="2955551">
                  <a:extLst>
                    <a:ext uri="{9D8B030D-6E8A-4147-A177-3AD203B41FA5}">
                      <a16:colId xmlns:a16="http://schemas.microsoft.com/office/drawing/2014/main" val="4073259357"/>
                    </a:ext>
                  </a:extLst>
                </a:gridCol>
                <a:gridCol w="2797462">
                  <a:extLst>
                    <a:ext uri="{9D8B030D-6E8A-4147-A177-3AD203B41FA5}">
                      <a16:colId xmlns:a16="http://schemas.microsoft.com/office/drawing/2014/main" val="3919579806"/>
                    </a:ext>
                  </a:extLst>
                </a:gridCol>
                <a:gridCol w="2465293">
                  <a:extLst>
                    <a:ext uri="{9D8B030D-6E8A-4147-A177-3AD203B41FA5}">
                      <a16:colId xmlns:a16="http://schemas.microsoft.com/office/drawing/2014/main" val="2157973510"/>
                    </a:ext>
                  </a:extLst>
                </a:gridCol>
                <a:gridCol w="2927536">
                  <a:extLst>
                    <a:ext uri="{9D8B030D-6E8A-4147-A177-3AD203B41FA5}">
                      <a16:colId xmlns:a16="http://schemas.microsoft.com/office/drawing/2014/main" val="2294597107"/>
                    </a:ext>
                  </a:extLst>
                </a:gridCol>
              </a:tblGrid>
              <a:tr h="651463">
                <a:tc>
                  <a:txBody>
                    <a:bodyPr/>
                    <a:lstStyle/>
                    <a:p>
                      <a:r>
                        <a:rPr lang="nl-BE" sz="2400" i="0" dirty="0">
                          <a:latin typeface="Calibri"/>
                        </a:rPr>
                        <a:t>Meubilair</a:t>
                      </a:r>
                    </a:p>
                  </a:txBody>
                  <a:tcPr>
                    <a:lnL w="12700">
                      <a:solidFill>
                        <a:schemeClr val="tx1"/>
                      </a:solidFill>
                    </a:lnL>
                    <a:lnR w="12700">
                      <a:solidFill>
                        <a:schemeClr val="tx1"/>
                      </a:solidFill>
                    </a:lnR>
                    <a:lnT w="12700">
                      <a:solidFill>
                        <a:schemeClr val="tx1"/>
                      </a:solidFill>
                    </a:lnT>
                    <a:lnB w="12700" cmpd="sng">
                      <a:solidFill>
                        <a:schemeClr val="tx1"/>
                      </a:solidFill>
                    </a:lnB>
                  </a:tcPr>
                </a:tc>
                <a:tc>
                  <a:txBody>
                    <a:bodyPr/>
                    <a:lstStyle/>
                    <a:p>
                      <a:r>
                        <a:rPr lang="nl-BE" sz="2400" i="0" dirty="0">
                          <a:latin typeface="Calibri"/>
                        </a:rPr>
                        <a:t>Voorzieningen</a:t>
                      </a:r>
                    </a:p>
                  </a:txBody>
                  <a:tcPr>
                    <a:lnL w="12700">
                      <a:solidFill>
                        <a:schemeClr val="tx1"/>
                      </a:solidFill>
                    </a:lnL>
                    <a:lnR w="12700">
                      <a:solidFill>
                        <a:schemeClr val="tx1"/>
                      </a:solidFill>
                    </a:lnR>
                    <a:lnT w="12700">
                      <a:solidFill>
                        <a:schemeClr val="tx1"/>
                      </a:solidFill>
                    </a:lnT>
                    <a:lnB w="12700" cmpd="sng">
                      <a:solidFill>
                        <a:schemeClr val="tx1"/>
                      </a:solidFill>
                    </a:lnB>
                  </a:tcPr>
                </a:tc>
                <a:tc>
                  <a:txBody>
                    <a:bodyPr/>
                    <a:lstStyle/>
                    <a:p>
                      <a:r>
                        <a:rPr lang="nl-BE" sz="2400" i="0" dirty="0">
                          <a:latin typeface="Calibri"/>
                        </a:rPr>
                        <a:t>Ruimteopdeling</a:t>
                      </a:r>
                    </a:p>
                  </a:txBody>
                  <a:tcPr>
                    <a:lnL w="12700">
                      <a:solidFill>
                        <a:schemeClr val="tx1"/>
                      </a:solidFill>
                    </a:lnL>
                    <a:lnR w="12700">
                      <a:solidFill>
                        <a:schemeClr val="tx1"/>
                      </a:solidFill>
                    </a:lnR>
                    <a:lnT w="12700">
                      <a:solidFill>
                        <a:schemeClr val="tx1"/>
                      </a:solidFill>
                    </a:lnT>
                    <a:lnB w="12700" cmpd="sng">
                      <a:solidFill>
                        <a:schemeClr val="tx1"/>
                      </a:solidFill>
                    </a:lnB>
                  </a:tcPr>
                </a:tc>
                <a:tc>
                  <a:txBody>
                    <a:bodyPr/>
                    <a:lstStyle/>
                    <a:p>
                      <a:r>
                        <a:rPr lang="nl-BE" sz="2400" i="0" dirty="0">
                          <a:latin typeface="Calibri"/>
                        </a:rPr>
                        <a:t>Extra</a:t>
                      </a:r>
                    </a:p>
                  </a:txBody>
                  <a:tcPr>
                    <a:lnL w="12700">
                      <a:solidFill>
                        <a:schemeClr val="tx1"/>
                      </a:solidFill>
                    </a:lnL>
                    <a:lnR w="12700">
                      <a:solidFill>
                        <a:schemeClr val="tx1"/>
                      </a:solidFill>
                    </a:lnR>
                    <a:lnT w="12700">
                      <a:solidFill>
                        <a:schemeClr val="tx1"/>
                      </a:solidFill>
                    </a:lnT>
                    <a:lnB w="12700" cmpd="sng">
                      <a:solidFill>
                        <a:schemeClr val="tx1"/>
                      </a:solidFill>
                    </a:lnB>
                  </a:tcPr>
                </a:tc>
                <a:extLst>
                  <a:ext uri="{0D108BD9-81ED-4DB2-BD59-A6C34878D82A}">
                    <a16:rowId xmlns:a16="http://schemas.microsoft.com/office/drawing/2014/main" val="15360652"/>
                  </a:ext>
                </a:extLst>
              </a:tr>
              <a:tr h="851528">
                <a:tc>
                  <a:txBody>
                    <a:bodyPr/>
                    <a:lstStyle/>
                    <a:p>
                      <a:r>
                        <a:rPr lang="nl-BE" b="0" i="0" dirty="0">
                          <a:latin typeface="Calibri"/>
                          <a:cs typeface="MV Boli"/>
                        </a:rPr>
                        <a:t>Hoge en lage tafel </a:t>
                      </a:r>
                      <a:br>
                        <a:rPr lang="nl-BE" b="0" i="0" dirty="0">
                          <a:latin typeface="Calibri"/>
                          <a:cs typeface="MV Boli"/>
                        </a:rPr>
                      </a:br>
                      <a:r>
                        <a:rPr lang="nl-BE" b="0" i="0" dirty="0">
                          <a:latin typeface="Calibri"/>
                          <a:cs typeface="MV Boli"/>
                        </a:rPr>
                        <a:t>(zie clustering)</a:t>
                      </a:r>
                    </a:p>
                  </a:txBody>
                  <a:tcPr>
                    <a:lnL w="12700" cmpd="sng">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Verlichting</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Verf</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Planten</a:t>
                      </a:r>
                    </a:p>
                  </a:txBody>
                  <a:tcPr>
                    <a:lnL w="12700">
                      <a:solidFill>
                        <a:schemeClr val="tx1"/>
                      </a:solidFill>
                    </a:lnL>
                    <a:lnR w="12700" cmpd="sng">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1239637"/>
                  </a:ext>
                </a:extLst>
              </a:tr>
              <a:tr h="851528">
                <a:tc>
                  <a:txBody>
                    <a:bodyPr/>
                    <a:lstStyle/>
                    <a:p>
                      <a:r>
                        <a:rPr lang="nl-BE" b="0" i="0" dirty="0">
                          <a:latin typeface="Calibri"/>
                          <a:cs typeface="MV Boli"/>
                        </a:rPr>
                        <a:t>Hoge en lage stoelen</a:t>
                      </a:r>
                    </a:p>
                  </a:txBody>
                  <a:tcPr>
                    <a:lnL w="12700" cmpd="sng">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Stopcontacten</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Gordijnen</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Kunst</a:t>
                      </a:r>
                    </a:p>
                    <a:p>
                      <a:endParaRPr lang="nl-BE" b="0" i="0" dirty="0">
                        <a:latin typeface="Calibri"/>
                        <a:cs typeface="MV Boli"/>
                      </a:endParaRPr>
                    </a:p>
                  </a:txBody>
                  <a:tcPr>
                    <a:lnL w="12700">
                      <a:solidFill>
                        <a:schemeClr val="tx1"/>
                      </a:solidFill>
                    </a:lnL>
                    <a:lnR w="12700" cmpd="sng">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2738253"/>
                  </a:ext>
                </a:extLst>
              </a:tr>
              <a:tr h="651463">
                <a:tc>
                  <a:txBody>
                    <a:bodyPr/>
                    <a:lstStyle/>
                    <a:p>
                      <a:r>
                        <a:rPr lang="nl-BE" b="0" i="0" dirty="0">
                          <a:latin typeface="Calibri"/>
                          <a:cs typeface="MV Boli"/>
                        </a:rPr>
                        <a:t>Poefs</a:t>
                      </a:r>
                    </a:p>
                  </a:txBody>
                  <a:tcPr>
                    <a:lnL w="12700" cmpd="sng">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ICT materiaal</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Kasten (flexibel)</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Boeken, magazines, …</a:t>
                      </a:r>
                    </a:p>
                  </a:txBody>
                  <a:tcPr>
                    <a:lnL w="12700">
                      <a:solidFill>
                        <a:schemeClr val="tx1"/>
                      </a:solidFill>
                    </a:lnL>
                    <a:lnR w="12700" cmpd="sng">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382723"/>
                  </a:ext>
                </a:extLst>
              </a:tr>
              <a:tr h="651463">
                <a:tc>
                  <a:txBody>
                    <a:bodyPr/>
                    <a:lstStyle/>
                    <a:p>
                      <a:r>
                        <a:rPr lang="nl-BE" b="0" i="0" dirty="0">
                          <a:latin typeface="Calibri"/>
                          <a:cs typeface="MV Boli"/>
                        </a:rPr>
                        <a:t>Zetels</a:t>
                      </a:r>
                    </a:p>
                  </a:txBody>
                  <a:tcPr>
                    <a:lnL w="12700" cmpd="sng">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Flexibele wanden</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a:t>
                      </a:r>
                    </a:p>
                  </a:txBody>
                  <a:tcPr>
                    <a:lnL w="12700">
                      <a:solidFill>
                        <a:schemeClr val="tx1"/>
                      </a:solidFill>
                    </a:lnL>
                    <a:lnR w="12700" cmpd="sng">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3075899"/>
                  </a:ext>
                </a:extLst>
              </a:tr>
              <a:tr h="651463">
                <a:tc>
                  <a:txBody>
                    <a:bodyPr/>
                    <a:lstStyle/>
                    <a:p>
                      <a:r>
                        <a:rPr lang="nl-BE" b="0" i="0" dirty="0">
                          <a:latin typeface="Calibri"/>
                          <a:cs typeface="MV Boli"/>
                        </a:rPr>
                        <a:t>Kasten</a:t>
                      </a:r>
                    </a:p>
                  </a:txBody>
                  <a:tcPr>
                    <a:lnL w="12700" cmpd="sng">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endParaRPr lang="nl-BE" b="0" i="0" dirty="0">
                        <a:latin typeface="Calibri"/>
                        <a:cs typeface="MV Boli"/>
                      </a:endParaRP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endParaRPr lang="nl-BE" b="0" i="0" dirty="0">
                        <a:latin typeface="Calibri"/>
                        <a:cs typeface="MV Boli"/>
                      </a:endParaRPr>
                    </a:p>
                  </a:txBody>
                  <a:tcPr>
                    <a:lnL w="12700">
                      <a:solidFill>
                        <a:schemeClr val="tx1"/>
                      </a:solidFill>
                    </a:lnL>
                    <a:lnR w="12700" cmpd="sng">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0858171"/>
                  </a:ext>
                </a:extLst>
              </a:tr>
              <a:tr h="486587">
                <a:tc>
                  <a:txBody>
                    <a:bodyPr/>
                    <a:lstStyle/>
                    <a:p>
                      <a:r>
                        <a:rPr lang="nl-BE" b="0" i="0" dirty="0">
                          <a:latin typeface="Calibri"/>
                          <a:cs typeface="MV Boli"/>
                        </a:rPr>
                        <a:t>+ andere fiches</a:t>
                      </a:r>
                    </a:p>
                  </a:txBody>
                  <a:tcPr>
                    <a:lnL w="12700" cmpd="sng">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 andere fiches</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 andere fiches</a:t>
                      </a:r>
                    </a:p>
                  </a:txBody>
                  <a:tcPr>
                    <a:lnL w="12700">
                      <a:solidFill>
                        <a:schemeClr val="tx1"/>
                      </a:solidFill>
                    </a:lnL>
                    <a:lnR w="12700">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tc>
                  <a:txBody>
                    <a:bodyPr/>
                    <a:lstStyle/>
                    <a:p>
                      <a:r>
                        <a:rPr lang="nl-BE" b="0" i="0" dirty="0">
                          <a:latin typeface="Calibri"/>
                          <a:cs typeface="MV Boli"/>
                        </a:rPr>
                        <a:t>+ andere fiches</a:t>
                      </a:r>
                    </a:p>
                  </a:txBody>
                  <a:tcPr>
                    <a:lnL w="12700">
                      <a:solidFill>
                        <a:schemeClr val="tx1"/>
                      </a:solidFill>
                    </a:lnL>
                    <a:lnR w="12700" cmpd="sng">
                      <a:solidFill>
                        <a:schemeClr val="tx1"/>
                      </a:solidFill>
                    </a:lnR>
                    <a:lnT w="12700" cmpd="sng">
                      <a:solidFill>
                        <a:schemeClr val="tx1"/>
                      </a:solidFill>
                    </a:lnT>
                    <a:lnB w="12700" cmpd="sng">
                      <a:solidFill>
                        <a:schemeClr val="tx1"/>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9437551"/>
                  </a:ext>
                </a:extLst>
              </a:tr>
            </a:tbl>
          </a:graphicData>
        </a:graphic>
      </p:graphicFrame>
      <p:sp>
        <p:nvSpPr>
          <p:cNvPr id="3" name="Tekstvak 2">
            <a:extLst>
              <a:ext uri="{FF2B5EF4-FFF2-40B4-BE49-F238E27FC236}">
                <a16:creationId xmlns:a16="http://schemas.microsoft.com/office/drawing/2014/main" id="{B3A598AD-503E-6278-9E39-AE54DADC4D9C}"/>
              </a:ext>
            </a:extLst>
          </p:cNvPr>
          <p:cNvSpPr txBox="1"/>
          <p:nvPr/>
        </p:nvSpPr>
        <p:spPr>
          <a:xfrm>
            <a:off x="667487" y="0"/>
            <a:ext cx="6664966" cy="167156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kern="1200" dirty="0">
                <a:solidFill>
                  <a:schemeClr val="tx1"/>
                </a:solidFill>
                <a:latin typeface="Forte" panose="03060902040502070203" pitchFamily="66" charset="0"/>
                <a:ea typeface="+mj-ea"/>
                <a:cs typeface="+mj-cs"/>
              </a:rPr>
              <a:t>Wat </a:t>
            </a:r>
            <a:r>
              <a:rPr lang="en-US" sz="4000" b="1" kern="1200" dirty="0" err="1">
                <a:solidFill>
                  <a:schemeClr val="tx1"/>
                </a:solidFill>
                <a:latin typeface="Forte" panose="03060902040502070203" pitchFamily="66" charset="0"/>
                <a:ea typeface="+mj-ea"/>
                <a:cs typeface="+mj-cs"/>
              </a:rPr>
              <a:t>hebben</a:t>
            </a:r>
            <a:r>
              <a:rPr lang="en-US" sz="4000" b="1" kern="1200" dirty="0">
                <a:solidFill>
                  <a:schemeClr val="tx1"/>
                </a:solidFill>
                <a:latin typeface="Forte" panose="03060902040502070203" pitchFamily="66" charset="0"/>
                <a:ea typeface="+mj-ea"/>
                <a:cs typeface="+mj-cs"/>
              </a:rPr>
              <a:t> we </a:t>
            </a:r>
            <a:r>
              <a:rPr lang="en-US" sz="4000" b="1" kern="1200" dirty="0" err="1">
                <a:solidFill>
                  <a:schemeClr val="tx1"/>
                </a:solidFill>
                <a:latin typeface="Forte" panose="03060902040502070203" pitchFamily="66" charset="0"/>
                <a:ea typeface="+mj-ea"/>
                <a:cs typeface="+mj-cs"/>
              </a:rPr>
              <a:t>nodig</a:t>
            </a:r>
            <a:r>
              <a:rPr lang="en-US" sz="4000" b="1" kern="1200" dirty="0">
                <a:solidFill>
                  <a:schemeClr val="tx1"/>
                </a:solidFill>
                <a:latin typeface="Forte" panose="03060902040502070203" pitchFamily="66" charset="0"/>
                <a:ea typeface="+mj-ea"/>
                <a:cs typeface="+mj-cs"/>
              </a:rPr>
              <a:t>?</a:t>
            </a:r>
          </a:p>
        </p:txBody>
      </p:sp>
      <p:pic>
        <p:nvPicPr>
          <p:cNvPr id="4" name="Afbeelding 3">
            <a:extLst>
              <a:ext uri="{FF2B5EF4-FFF2-40B4-BE49-F238E27FC236}">
                <a16:creationId xmlns:a16="http://schemas.microsoft.com/office/drawing/2014/main" id="{AEA81233-CBD1-6FEE-B7F7-B7A1EC9C5F1A}"/>
              </a:ext>
            </a:extLst>
          </p:cNvPr>
          <p:cNvPicPr>
            <a:picLocks noChangeAspect="1"/>
          </p:cNvPicPr>
          <p:nvPr/>
        </p:nvPicPr>
        <p:blipFill>
          <a:blip r:embed="rId2"/>
          <a:stretch>
            <a:fillRect/>
          </a:stretch>
        </p:blipFill>
        <p:spPr>
          <a:xfrm>
            <a:off x="667487" y="1154464"/>
            <a:ext cx="5629796" cy="327660"/>
          </a:xfrm>
          <a:prstGeom prst="rect">
            <a:avLst/>
          </a:prstGeom>
        </p:spPr>
      </p:pic>
      <p:pic>
        <p:nvPicPr>
          <p:cNvPr id="6146" name="Picture 2" descr="Black table icon - Free black furniture icons">
            <a:extLst>
              <a:ext uri="{FF2B5EF4-FFF2-40B4-BE49-F238E27FC236}">
                <a16:creationId xmlns:a16="http://schemas.microsoft.com/office/drawing/2014/main" id="{BE5133F3-C2D0-23AC-79AA-5F771057F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883" y="2418751"/>
            <a:ext cx="499991" cy="49999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Bank met effen opvulling">
            <a:extLst>
              <a:ext uri="{FF2B5EF4-FFF2-40B4-BE49-F238E27FC236}">
                <a16:creationId xmlns:a16="http://schemas.microsoft.com/office/drawing/2014/main" id="{BA248F0D-4FEA-2DBF-C353-F6E1DC5536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0004" y="4646593"/>
            <a:ext cx="543068" cy="543068"/>
          </a:xfrm>
          <a:prstGeom prst="rect">
            <a:avLst/>
          </a:prstGeom>
        </p:spPr>
      </p:pic>
      <p:pic>
        <p:nvPicPr>
          <p:cNvPr id="6148" name="Picture 4" descr="Seat Vector Glyph Flat Icon Stock Vector - Illustration of premium ...">
            <a:extLst>
              <a:ext uri="{FF2B5EF4-FFF2-40B4-BE49-F238E27FC236}">
                <a16:creationId xmlns:a16="http://schemas.microsoft.com/office/drawing/2014/main" id="{D6214B6C-6347-1D93-B292-F8D7C1F99F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2394" y="3195729"/>
            <a:ext cx="499991" cy="49999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bire Chauffage">
            <a:extLst>
              <a:ext uri="{FF2B5EF4-FFF2-40B4-BE49-F238E27FC236}">
                <a16:creationId xmlns:a16="http://schemas.microsoft.com/office/drawing/2014/main" id="{A8F47678-755A-FF31-7816-07A1D33A74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6629" y="4069312"/>
            <a:ext cx="552520" cy="49999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Grimstorp Försäljning AB | GFAB">
            <a:extLst>
              <a:ext uri="{FF2B5EF4-FFF2-40B4-BE49-F238E27FC236}">
                <a16:creationId xmlns:a16="http://schemas.microsoft.com/office/drawing/2014/main" id="{ECCCE281-6F5E-18AF-0462-D91263F6C4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748028" y="5317061"/>
            <a:ext cx="402242" cy="402242"/>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Lamp met effen opvulling">
            <a:extLst>
              <a:ext uri="{FF2B5EF4-FFF2-40B4-BE49-F238E27FC236}">
                <a16:creationId xmlns:a16="http://schemas.microsoft.com/office/drawing/2014/main" id="{D889D83D-87FF-58AF-BEFF-D9BFB821F7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00566" y="2370447"/>
            <a:ext cx="499991" cy="499991"/>
          </a:xfrm>
          <a:prstGeom prst="rect">
            <a:avLst/>
          </a:prstGeom>
        </p:spPr>
      </p:pic>
      <p:pic>
        <p:nvPicPr>
          <p:cNvPr id="6156" name="Picture 12" descr="stopcontact pictogram logo vector ontwerp 10601123 - Download Free ...">
            <a:extLst>
              <a:ext uri="{FF2B5EF4-FFF2-40B4-BE49-F238E27FC236}">
                <a16:creationId xmlns:a16="http://schemas.microsoft.com/office/drawing/2014/main" id="{08B7415B-6EC4-F358-C302-45C29AD3602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789" t="19710" r="12512" b="22469"/>
          <a:stretch/>
        </p:blipFill>
        <p:spPr bwMode="auto">
          <a:xfrm>
            <a:off x="5735584" y="3293192"/>
            <a:ext cx="519657" cy="40224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Verf met effen opvulling">
            <a:extLst>
              <a:ext uri="{FF2B5EF4-FFF2-40B4-BE49-F238E27FC236}">
                <a16:creationId xmlns:a16="http://schemas.microsoft.com/office/drawing/2014/main" id="{F3BE088B-91E0-9DA2-7DF5-743D65A9C0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28115" y="2350781"/>
            <a:ext cx="519657" cy="519657"/>
          </a:xfrm>
          <a:prstGeom prst="rect">
            <a:avLst/>
          </a:prstGeom>
        </p:spPr>
      </p:pic>
      <p:pic>
        <p:nvPicPr>
          <p:cNvPr id="6158" name="Picture 14" descr="Curtains. Icon on white background - Metro Arts">
            <a:extLst>
              <a:ext uri="{FF2B5EF4-FFF2-40B4-BE49-F238E27FC236}">
                <a16:creationId xmlns:a16="http://schemas.microsoft.com/office/drawing/2014/main" id="{EE50771E-243D-300F-315A-82CA514878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000623" y="3264021"/>
            <a:ext cx="687111" cy="68854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descr="Sappig met effen opvulling">
            <a:extLst>
              <a:ext uri="{FF2B5EF4-FFF2-40B4-BE49-F238E27FC236}">
                <a16:creationId xmlns:a16="http://schemas.microsoft.com/office/drawing/2014/main" id="{3E345D34-1CDB-74B6-7585-C0E8793F985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473021" y="2314003"/>
            <a:ext cx="519657" cy="519657"/>
          </a:xfrm>
          <a:prstGeom prst="rect">
            <a:avLst/>
          </a:prstGeom>
        </p:spPr>
      </p:pic>
      <p:pic>
        <p:nvPicPr>
          <p:cNvPr id="6160" name="Picture 16" descr="computer icon symbol sign 648401 Vector Art at Vecteezy">
            <a:extLst>
              <a:ext uri="{FF2B5EF4-FFF2-40B4-BE49-F238E27FC236}">
                <a16:creationId xmlns:a16="http://schemas.microsoft.com/office/drawing/2014/main" id="{39656DD0-EA8F-399C-61D7-D298FFB0F6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36771" y="4066823"/>
            <a:ext cx="602974" cy="602974"/>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Iconos del arte fijados ilustración del vector. Ilustración de ...">
            <a:extLst>
              <a:ext uri="{FF2B5EF4-FFF2-40B4-BE49-F238E27FC236}">
                <a16:creationId xmlns:a16="http://schemas.microsoft.com/office/drawing/2014/main" id="{0DDC2BA0-CAFE-E2D7-E157-963CBA3C6BE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2017" t="24223" r="41242" b="61589"/>
          <a:stretch/>
        </p:blipFill>
        <p:spPr bwMode="auto">
          <a:xfrm>
            <a:off x="10410947" y="3291752"/>
            <a:ext cx="755862" cy="683829"/>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Boeken op een plank met effen opvulling">
            <a:extLst>
              <a:ext uri="{FF2B5EF4-FFF2-40B4-BE49-F238E27FC236}">
                <a16:creationId xmlns:a16="http://schemas.microsoft.com/office/drawing/2014/main" id="{4100A770-80B1-3415-77F3-B59051436A2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033621" y="4065639"/>
            <a:ext cx="602974" cy="602974"/>
          </a:xfrm>
          <a:prstGeom prst="rect">
            <a:avLst/>
          </a:prstGeom>
        </p:spPr>
      </p:pic>
    </p:spTree>
    <p:extLst>
      <p:ext uri="{BB962C8B-B14F-4D97-AF65-F5344CB8AC3E}">
        <p14:creationId xmlns:p14="http://schemas.microsoft.com/office/powerpoint/2010/main" val="2097226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8BC3C04-01DB-8277-5C2C-A4316F5DD6AD}"/>
              </a:ext>
            </a:extLst>
          </p:cNvPr>
          <p:cNvSpPr txBox="1"/>
          <p:nvPr/>
        </p:nvSpPr>
        <p:spPr>
          <a:xfrm>
            <a:off x="261257" y="1355271"/>
            <a:ext cx="5840185"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err="1">
                <a:ea typeface="+mn-lt"/>
                <a:cs typeface="+mn-lt"/>
              </a:rPr>
              <a:t>Archilovers</a:t>
            </a:r>
            <a:r>
              <a:rPr lang="en-US" sz="900" dirty="0">
                <a:ea typeface="+mn-lt"/>
                <a:cs typeface="+mn-lt"/>
              </a:rPr>
              <a:t>. (</a:t>
            </a:r>
            <a:r>
              <a:rPr lang="en-US" sz="900" err="1">
                <a:ea typeface="+mn-lt"/>
                <a:cs typeface="+mn-lt"/>
              </a:rPr>
              <a:t>z.d.</a:t>
            </a:r>
            <a:r>
              <a:rPr lang="en-US" sz="900" dirty="0">
                <a:ea typeface="+mn-lt"/>
                <a:cs typeface="+mn-lt"/>
              </a:rPr>
              <a:t>). Conde Nast Entertainment Gallery [</a:t>
            </a:r>
            <a:r>
              <a:rPr lang="en-US" sz="900" err="1">
                <a:ea typeface="+mn-lt"/>
                <a:cs typeface="+mn-lt"/>
              </a:rPr>
              <a:t>Projectpagina</a:t>
            </a:r>
            <a:r>
              <a:rPr lang="en-US" sz="900" dirty="0">
                <a:ea typeface="+mn-lt"/>
                <a:cs typeface="+mn-lt"/>
              </a:rPr>
              <a:t>]. </a:t>
            </a:r>
            <a:r>
              <a:rPr lang="nl-NL" sz="900" dirty="0">
                <a:ea typeface="+mn-lt"/>
                <a:cs typeface="+mn-lt"/>
              </a:rPr>
              <a:t>Geraadpleegd op 13 februari 2024, van </a:t>
            </a:r>
            <a:r>
              <a:rPr lang="nl-NL" sz="900" dirty="0">
                <a:ea typeface="+mn-lt"/>
                <a:cs typeface="+mn-lt"/>
                <a:hlinkClick r:id="rId2"/>
              </a:rPr>
              <a:t>https://www.archilovers.com/projects/180303/conde-nast-entertainment-gallery?1592787</a:t>
            </a:r>
            <a:endParaRPr lang="nl-NL" sz="900"/>
          </a:p>
          <a:p>
            <a:endParaRPr lang="en-US" sz="900" dirty="0">
              <a:ea typeface="+mn-lt"/>
              <a:cs typeface="+mn-lt"/>
            </a:endParaRPr>
          </a:p>
          <a:p>
            <a:r>
              <a:rPr lang="en-US" sz="900" dirty="0">
                <a:ea typeface="+mn-lt"/>
                <a:cs typeface="+mn-lt"/>
              </a:rPr>
              <a:t>Balanced Food and Fuel. (</a:t>
            </a:r>
            <a:r>
              <a:rPr lang="en-US" sz="900" err="1">
                <a:ea typeface="+mn-lt"/>
                <a:cs typeface="+mn-lt"/>
              </a:rPr>
              <a:t>z.d.</a:t>
            </a:r>
            <a:r>
              <a:rPr lang="en-US" sz="900" dirty="0">
                <a:ea typeface="+mn-lt"/>
                <a:cs typeface="+mn-lt"/>
              </a:rPr>
              <a:t>). Interior design of a modern office [</a:t>
            </a:r>
            <a:r>
              <a:rPr lang="en-US" sz="900" err="1">
                <a:ea typeface="+mn-lt"/>
                <a:cs typeface="+mn-lt"/>
              </a:rPr>
              <a:t>Webpagina</a:t>
            </a:r>
            <a:r>
              <a:rPr lang="en-US" sz="900" dirty="0">
                <a:ea typeface="+mn-lt"/>
                <a:cs typeface="+mn-lt"/>
              </a:rPr>
              <a:t>]. </a:t>
            </a:r>
            <a:r>
              <a:rPr lang="nl-NL" sz="900" dirty="0">
                <a:ea typeface="+mn-lt"/>
                <a:cs typeface="+mn-lt"/>
              </a:rPr>
              <a:t>Geraadpleegd op 13 februari 2024, van </a:t>
            </a:r>
            <a:r>
              <a:rPr lang="nl-NL" sz="900" dirty="0">
                <a:ea typeface="+mn-lt"/>
                <a:cs typeface="+mn-lt"/>
                <a:hlinkClick r:id="rId3"/>
              </a:rPr>
              <a:t>https://balancedfoodandfuel.org/interior/interior-design-of-a-modern-office/</a:t>
            </a:r>
            <a:endParaRPr lang="nl-NL" sz="900"/>
          </a:p>
          <a:p>
            <a:endParaRPr lang="nl-NL" sz="900" dirty="0">
              <a:ea typeface="+mn-lt"/>
              <a:cs typeface="+mn-lt"/>
            </a:endParaRPr>
          </a:p>
          <a:p>
            <a:r>
              <a:rPr lang="nl-NL" sz="900" err="1">
                <a:ea typeface="+mn-lt"/>
                <a:cs typeface="+mn-lt"/>
              </a:rPr>
              <a:t>Bisterveld</a:t>
            </a:r>
            <a:r>
              <a:rPr lang="nl-NL" sz="900" dirty="0">
                <a:ea typeface="+mn-lt"/>
                <a:cs typeface="+mn-lt"/>
              </a:rPr>
              <a:t>. (2021). De nieuwe lerarenkamer van basisschool </a:t>
            </a:r>
            <a:r>
              <a:rPr lang="nl-NL" sz="900" err="1">
                <a:ea typeface="+mn-lt"/>
                <a:cs typeface="+mn-lt"/>
              </a:rPr>
              <a:t>Bisterveld</a:t>
            </a:r>
            <a:r>
              <a:rPr lang="nl-NL" sz="900" dirty="0">
                <a:ea typeface="+mn-lt"/>
                <a:cs typeface="+mn-lt"/>
              </a:rPr>
              <a:t> [Afbeelding]. Geraadpleegd op 13 februari 2024, van </a:t>
            </a:r>
            <a:r>
              <a:rPr lang="nl-NL" sz="900" dirty="0">
                <a:ea typeface="+mn-lt"/>
                <a:cs typeface="+mn-lt"/>
                <a:hlinkClick r:id="rId4"/>
              </a:rPr>
              <a:t>https://www.hln.be/nijlen/lerarenkamer-basisschool-bisterveld-heringericht-zodat-leerkrachten-er-zich-thuis-voelen~a6031472/?referrer=https%3A%2F%2Fwww.google.com%2F&amp;cb=6425a59b7e3a17b697577f4c73c8b1e9&amp;auth_rd=1</a:t>
            </a:r>
            <a:endParaRPr lang="nl-NL" sz="900"/>
          </a:p>
          <a:p>
            <a:endParaRPr lang="en-US" sz="900" dirty="0">
              <a:ea typeface="+mn-lt"/>
              <a:cs typeface="+mn-lt"/>
            </a:endParaRPr>
          </a:p>
          <a:p>
            <a:r>
              <a:rPr lang="en-US" sz="900" dirty="0">
                <a:ea typeface="+mn-lt"/>
                <a:cs typeface="+mn-lt"/>
              </a:rPr>
              <a:t>FitzGerald. (2023). Smart: For this confidential client, FitzGerald integrated flexible collaboration solutions for seamless interaction between all workers, remote or in-office [</a:t>
            </a:r>
            <a:r>
              <a:rPr lang="en-US" sz="900" err="1">
                <a:ea typeface="+mn-lt"/>
                <a:cs typeface="+mn-lt"/>
              </a:rPr>
              <a:t>Afbeelding</a:t>
            </a:r>
            <a:r>
              <a:rPr lang="en-US" sz="900" dirty="0">
                <a:ea typeface="+mn-lt"/>
                <a:cs typeface="+mn-lt"/>
              </a:rPr>
              <a:t>]. </a:t>
            </a:r>
            <a:r>
              <a:rPr lang="nl-NL" sz="900" err="1">
                <a:ea typeface="+mn-lt"/>
                <a:cs typeface="+mn-lt"/>
              </a:rPr>
              <a:t>Work</a:t>
            </a:r>
            <a:r>
              <a:rPr lang="nl-NL" sz="900" dirty="0">
                <a:ea typeface="+mn-lt"/>
                <a:cs typeface="+mn-lt"/>
              </a:rPr>
              <a:t> Design Magazine. Geraadpleegd op 13 februari 2024, van </a:t>
            </a:r>
            <a:r>
              <a:rPr lang="nl-NL" sz="900" dirty="0">
                <a:ea typeface="+mn-lt"/>
                <a:cs typeface="+mn-lt"/>
                <a:hlinkClick r:id="rId5"/>
              </a:rPr>
              <a:t>https://www.workdesign.com/2023/09/the-four-pillars-of-reimagining-the-workplace/</a:t>
            </a:r>
            <a:endParaRPr lang="nl-NL" sz="900"/>
          </a:p>
          <a:p>
            <a:endParaRPr lang="nl-NL" sz="900" dirty="0">
              <a:ea typeface="+mn-lt"/>
              <a:cs typeface="+mn-lt"/>
            </a:endParaRPr>
          </a:p>
          <a:p>
            <a:r>
              <a:rPr lang="nl-NL" sz="900" dirty="0" err="1">
                <a:ea typeface="+mn-lt"/>
                <a:cs typeface="+mn-lt"/>
              </a:rPr>
              <a:t>Inreda</a:t>
            </a:r>
            <a:r>
              <a:rPr lang="nl-NL" sz="900" dirty="0">
                <a:ea typeface="+mn-lt"/>
                <a:cs typeface="+mn-lt"/>
              </a:rPr>
              <a:t>. (</a:t>
            </a:r>
            <a:r>
              <a:rPr lang="nl-NL" sz="900" dirty="0" err="1">
                <a:ea typeface="+mn-lt"/>
                <a:cs typeface="+mn-lt"/>
              </a:rPr>
              <a:t>z.d.</a:t>
            </a:r>
            <a:r>
              <a:rPr lang="nl-NL" sz="900" dirty="0">
                <a:ea typeface="+mn-lt"/>
                <a:cs typeface="+mn-lt"/>
              </a:rPr>
              <a:t>). Het kantoor na COVID-19 - Deel 1 [Artikel]. Geraadpleegd op 13 februari 2024, van </a:t>
            </a:r>
            <a:r>
              <a:rPr lang="nl-NL" sz="900" dirty="0">
                <a:ea typeface="+mn-lt"/>
                <a:cs typeface="+mn-lt"/>
                <a:hlinkClick r:id="rId6"/>
              </a:rPr>
              <a:t>https://www.inreda.nl/het-kantoor-na-covid-19-deel-1/</a:t>
            </a:r>
            <a:endParaRPr lang="nl-NL" sz="900"/>
          </a:p>
          <a:p>
            <a:endParaRPr lang="nl-NL" sz="900" dirty="0">
              <a:ea typeface="+mn-lt"/>
              <a:cs typeface="+mn-lt"/>
            </a:endParaRPr>
          </a:p>
          <a:p>
            <a:r>
              <a:rPr lang="nl-NL" sz="900" dirty="0">
                <a:ea typeface="+mn-lt"/>
                <a:cs typeface="+mn-lt"/>
              </a:rPr>
              <a:t>KMP Kantoormeubilair. (</a:t>
            </a:r>
            <a:r>
              <a:rPr lang="nl-NL" sz="900" err="1">
                <a:ea typeface="+mn-lt"/>
                <a:cs typeface="+mn-lt"/>
              </a:rPr>
              <a:t>z.d.</a:t>
            </a:r>
            <a:r>
              <a:rPr lang="nl-NL" sz="900" dirty="0">
                <a:ea typeface="+mn-lt"/>
                <a:cs typeface="+mn-lt"/>
              </a:rPr>
              <a:t>). Talent 300 [Productbeschrijving]. Geraadpleegd op 13 februari 2024, van </a:t>
            </a:r>
            <a:r>
              <a:rPr lang="nl-NL" sz="900" dirty="0">
                <a:ea typeface="+mn-lt"/>
                <a:cs typeface="+mn-lt"/>
                <a:hlinkClick r:id="rId7"/>
              </a:rPr>
              <a:t>https://www.kmpkantoormeubilair.nl/129/talent-300.htm</a:t>
            </a:r>
            <a:endParaRPr lang="nl-NL" sz="900"/>
          </a:p>
          <a:p>
            <a:r>
              <a:rPr lang="en-US" sz="900" dirty="0">
                <a:ea typeface="+mn-lt"/>
                <a:cs typeface="+mn-lt"/>
              </a:rPr>
              <a:t>Mascagni. (</a:t>
            </a:r>
            <a:r>
              <a:rPr lang="en-US" sz="900" err="1">
                <a:ea typeface="+mn-lt"/>
                <a:cs typeface="+mn-lt"/>
              </a:rPr>
              <a:t>z.d.</a:t>
            </a:r>
            <a:r>
              <a:rPr lang="en-US" sz="900" dirty="0">
                <a:ea typeface="+mn-lt"/>
                <a:cs typeface="+mn-lt"/>
              </a:rPr>
              <a:t>). Synthetic Material Acoustic Baffles [</a:t>
            </a:r>
            <a:r>
              <a:rPr lang="en-US" sz="900" err="1">
                <a:ea typeface="+mn-lt"/>
                <a:cs typeface="+mn-lt"/>
              </a:rPr>
              <a:t>Afbeelding</a:t>
            </a:r>
            <a:r>
              <a:rPr lang="en-US" sz="900" dirty="0">
                <a:ea typeface="+mn-lt"/>
                <a:cs typeface="+mn-lt"/>
              </a:rPr>
              <a:t>]. </a:t>
            </a:r>
            <a:r>
              <a:rPr lang="nl-NL" sz="900" err="1">
                <a:ea typeface="+mn-lt"/>
                <a:cs typeface="+mn-lt"/>
              </a:rPr>
              <a:t>Archiproducts</a:t>
            </a:r>
            <a:r>
              <a:rPr lang="nl-NL" sz="900" dirty="0">
                <a:ea typeface="+mn-lt"/>
                <a:cs typeface="+mn-lt"/>
              </a:rPr>
              <a:t>. Geraadpleegd op 13 februari 2024, van </a:t>
            </a:r>
            <a:r>
              <a:rPr lang="nl-NL" sz="900" dirty="0">
                <a:ea typeface="+mn-lt"/>
                <a:cs typeface="+mn-lt"/>
                <a:hlinkClick r:id="rId8"/>
              </a:rPr>
              <a:t>https://www.archiproducts.com/en/products/mascagni/synthetic-material-acoustic-baffles-sound-acoustic-baffles_333736</a:t>
            </a:r>
            <a:endParaRPr lang="nl-NL" sz="900"/>
          </a:p>
          <a:p>
            <a:endParaRPr lang="en-US" sz="900" dirty="0">
              <a:ea typeface="+mn-lt"/>
              <a:cs typeface="+mn-lt"/>
            </a:endParaRPr>
          </a:p>
          <a:p>
            <a:r>
              <a:rPr lang="en-US" sz="900" dirty="0" err="1">
                <a:ea typeface="+mn-lt"/>
                <a:cs typeface="+mn-lt"/>
              </a:rPr>
              <a:t>OfficeLovin</a:t>
            </a:r>
            <a:r>
              <a:rPr lang="en-US" sz="900" dirty="0">
                <a:ea typeface="+mn-lt"/>
                <a:cs typeface="+mn-lt"/>
              </a:rPr>
              <a:t>'. (2017, 2 </a:t>
            </a:r>
            <a:r>
              <a:rPr lang="en-US" sz="900" dirty="0" err="1">
                <a:ea typeface="+mn-lt"/>
                <a:cs typeface="+mn-lt"/>
              </a:rPr>
              <a:t>februari</a:t>
            </a:r>
            <a:r>
              <a:rPr lang="en-US" sz="900" dirty="0">
                <a:ea typeface="+mn-lt"/>
                <a:cs typeface="+mn-lt"/>
              </a:rPr>
              <a:t>). Tour: WFP Innovation Accelerator's Munich Office [Blogpost]. </a:t>
            </a:r>
            <a:r>
              <a:rPr lang="nl-NL" sz="900" dirty="0">
                <a:ea typeface="+mn-lt"/>
                <a:cs typeface="+mn-lt"/>
              </a:rPr>
              <a:t>Geraadpleegd op 13 februari 2024, van </a:t>
            </a:r>
            <a:r>
              <a:rPr lang="nl-NL" sz="900" dirty="0">
                <a:ea typeface="+mn-lt"/>
                <a:cs typeface="+mn-lt"/>
                <a:hlinkClick r:id="rId9"/>
              </a:rPr>
              <a:t>https://www.officelovin.com/2017/02/tour-wfp-innovation-accelerators-munich-office/</a:t>
            </a:r>
            <a:endParaRPr lang="nl-NL" sz="900"/>
          </a:p>
          <a:p>
            <a:endParaRPr lang="nl-NL" sz="900" dirty="0">
              <a:ea typeface="+mn-lt"/>
              <a:cs typeface="+mn-lt"/>
            </a:endParaRPr>
          </a:p>
          <a:p>
            <a:r>
              <a:rPr lang="nl-NL" sz="900" dirty="0">
                <a:ea typeface="+mn-lt"/>
                <a:cs typeface="+mn-lt"/>
              </a:rPr>
              <a:t>Office Snapshots. (</a:t>
            </a:r>
            <a:r>
              <a:rPr lang="nl-NL" sz="900" err="1">
                <a:ea typeface="+mn-lt"/>
                <a:cs typeface="+mn-lt"/>
              </a:rPr>
              <a:t>z.d.</a:t>
            </a:r>
            <a:r>
              <a:rPr lang="nl-NL" sz="900" dirty="0">
                <a:ea typeface="+mn-lt"/>
                <a:cs typeface="+mn-lt"/>
              </a:rPr>
              <a:t>). [Kantoormeubilair] [Fotografie]. Geraadpleegd op 13 februari 2024, van </a:t>
            </a:r>
            <a:r>
              <a:rPr lang="nl-NL" sz="900" dirty="0">
                <a:ea typeface="+mn-lt"/>
                <a:cs typeface="+mn-lt"/>
                <a:hlinkClick r:id="rId10"/>
              </a:rPr>
              <a:t>https://officesnapshots.com/photos/113221/</a:t>
            </a:r>
            <a:endParaRPr lang="nl-NL" sz="900"/>
          </a:p>
          <a:p>
            <a:endParaRPr lang="en-US" sz="900" dirty="0">
              <a:ea typeface="+mn-lt"/>
              <a:cs typeface="+mn-lt"/>
            </a:endParaRPr>
          </a:p>
          <a:p>
            <a:r>
              <a:rPr lang="en-US" sz="900" err="1">
                <a:ea typeface="+mn-lt"/>
                <a:cs typeface="+mn-lt"/>
              </a:rPr>
              <a:t>Peldon</a:t>
            </a:r>
            <a:r>
              <a:rPr lang="en-US" sz="900" dirty="0">
                <a:ea typeface="+mn-lt"/>
                <a:cs typeface="+mn-lt"/>
              </a:rPr>
              <a:t>-Rose. (</a:t>
            </a:r>
            <a:r>
              <a:rPr lang="en-US" sz="900" err="1">
                <a:ea typeface="+mn-lt"/>
                <a:cs typeface="+mn-lt"/>
              </a:rPr>
              <a:t>z.d.</a:t>
            </a:r>
            <a:r>
              <a:rPr lang="en-US" sz="900" dirty="0">
                <a:ea typeface="+mn-lt"/>
                <a:cs typeface="+mn-lt"/>
              </a:rPr>
              <a:t>). JustGiving-Office [</a:t>
            </a:r>
            <a:r>
              <a:rPr lang="en-US" sz="900" err="1">
                <a:ea typeface="+mn-lt"/>
                <a:cs typeface="+mn-lt"/>
              </a:rPr>
              <a:t>Fotografie</a:t>
            </a:r>
            <a:r>
              <a:rPr lang="en-US" sz="900" dirty="0">
                <a:ea typeface="+mn-lt"/>
                <a:cs typeface="+mn-lt"/>
              </a:rPr>
              <a:t>]. </a:t>
            </a:r>
            <a:r>
              <a:rPr lang="nl-NL" sz="900" dirty="0">
                <a:ea typeface="+mn-lt"/>
                <a:cs typeface="+mn-lt"/>
              </a:rPr>
              <a:t>Geraadpleegd op 13 februari 2024, van </a:t>
            </a:r>
            <a:r>
              <a:rPr lang="nl-NL" sz="900" dirty="0">
                <a:ea typeface="+mn-lt"/>
                <a:cs typeface="+mn-lt"/>
                <a:hlinkClick r:id="rId11"/>
              </a:rPr>
              <a:t>https://www.glassdoor.com/Photos/JustGiving-Office-Photos-IMG12778152.htm</a:t>
            </a:r>
            <a:endParaRPr lang="nl-NL" sz="900"/>
          </a:p>
          <a:p>
            <a:endParaRPr lang="nl-NL" sz="900" dirty="0">
              <a:ea typeface="+mn-lt"/>
              <a:cs typeface="+mn-lt"/>
            </a:endParaRPr>
          </a:p>
          <a:p>
            <a:r>
              <a:rPr lang="nl-NL" sz="900" dirty="0">
                <a:ea typeface="+mn-lt"/>
                <a:cs typeface="+mn-lt"/>
              </a:rPr>
              <a:t>Pinterest. (</a:t>
            </a:r>
            <a:r>
              <a:rPr lang="nl-NL" sz="900" dirty="0" err="1">
                <a:ea typeface="+mn-lt"/>
                <a:cs typeface="+mn-lt"/>
              </a:rPr>
              <a:t>z.d.</a:t>
            </a:r>
            <a:r>
              <a:rPr lang="nl-NL" sz="900" dirty="0">
                <a:ea typeface="+mn-lt"/>
                <a:cs typeface="+mn-lt"/>
              </a:rPr>
              <a:t>). [Beschrijving van de afbeelding]. Geraadpleegd op 13 februari 2024, van </a:t>
            </a:r>
            <a:r>
              <a:rPr lang="nl-NL" sz="900" dirty="0">
                <a:ea typeface="+mn-lt"/>
                <a:cs typeface="+mn-lt"/>
                <a:hlinkClick r:id="rId12"/>
              </a:rPr>
              <a:t>https://nl.pinterest.com/pin/481322278936520119/</a:t>
            </a:r>
            <a:endParaRPr lang="nl-NL" sz="900"/>
          </a:p>
          <a:p>
            <a:pPr algn="l"/>
            <a:endParaRPr lang="nl-NL" sz="1000" dirty="0"/>
          </a:p>
        </p:txBody>
      </p:sp>
      <p:sp>
        <p:nvSpPr>
          <p:cNvPr id="3" name="Tekstvak 2">
            <a:extLst>
              <a:ext uri="{FF2B5EF4-FFF2-40B4-BE49-F238E27FC236}">
                <a16:creationId xmlns:a16="http://schemas.microsoft.com/office/drawing/2014/main" id="{CA781DA5-DA4C-6E3C-7CCD-16DF93E8EF14}"/>
              </a:ext>
            </a:extLst>
          </p:cNvPr>
          <p:cNvSpPr txBox="1"/>
          <p:nvPr/>
        </p:nvSpPr>
        <p:spPr>
          <a:xfrm>
            <a:off x="6270172" y="1360714"/>
            <a:ext cx="5682342" cy="45473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900" dirty="0">
                <a:ea typeface="+mn-lt"/>
                <a:cs typeface="+mn-lt"/>
              </a:rPr>
              <a:t>Pinterest. (</a:t>
            </a:r>
            <a:r>
              <a:rPr lang="nl-NL" sz="900" err="1">
                <a:ea typeface="+mn-lt"/>
                <a:cs typeface="+mn-lt"/>
              </a:rPr>
              <a:t>z.d.</a:t>
            </a:r>
            <a:r>
              <a:rPr lang="nl-NL" sz="900" dirty="0">
                <a:ea typeface="+mn-lt"/>
                <a:cs typeface="+mn-lt"/>
              </a:rPr>
              <a:t>). [Beschrijving van de afbeelding]. Geraadpleegd op 13 februari 2024, van </a:t>
            </a:r>
            <a:r>
              <a:rPr lang="nl-NL" sz="900" dirty="0">
                <a:ea typeface="+mn-lt"/>
                <a:cs typeface="+mn-lt"/>
                <a:hlinkClick r:id="rId13"/>
              </a:rPr>
              <a:t>https://www.pinterest.pt/pin/569072102886621603/</a:t>
            </a:r>
            <a:endParaRPr lang="nl-NL" sz="900"/>
          </a:p>
          <a:p>
            <a:endParaRPr lang="nl-NL" sz="900" dirty="0">
              <a:ea typeface="+mn-lt"/>
              <a:cs typeface="+mn-lt"/>
            </a:endParaRPr>
          </a:p>
          <a:p>
            <a:r>
              <a:rPr lang="nl-NL" sz="900" dirty="0" err="1">
                <a:ea typeface="+mn-lt"/>
                <a:cs typeface="+mn-lt"/>
              </a:rPr>
              <a:t>Schiavello</a:t>
            </a:r>
            <a:r>
              <a:rPr lang="nl-NL" sz="900" dirty="0">
                <a:ea typeface="+mn-lt"/>
                <a:cs typeface="+mn-lt"/>
              </a:rPr>
              <a:t> International </a:t>
            </a:r>
            <a:r>
              <a:rPr lang="nl-NL" sz="900" dirty="0" err="1">
                <a:ea typeface="+mn-lt"/>
                <a:cs typeface="+mn-lt"/>
              </a:rPr>
              <a:t>Pty</a:t>
            </a:r>
            <a:r>
              <a:rPr lang="nl-NL" sz="900" dirty="0">
                <a:ea typeface="+mn-lt"/>
                <a:cs typeface="+mn-lt"/>
              </a:rPr>
              <a:t> Ltd. (</a:t>
            </a:r>
            <a:r>
              <a:rPr lang="nl-NL" sz="900" dirty="0" err="1">
                <a:ea typeface="+mn-lt"/>
                <a:cs typeface="+mn-lt"/>
              </a:rPr>
              <a:t>z.d.</a:t>
            </a:r>
            <a:r>
              <a:rPr lang="nl-NL" sz="900" dirty="0">
                <a:ea typeface="+mn-lt"/>
                <a:cs typeface="+mn-lt"/>
              </a:rPr>
              <a:t>). Focus [Productbeschrijving]. </a:t>
            </a:r>
            <a:r>
              <a:rPr lang="nl-NL" sz="900" dirty="0" err="1">
                <a:ea typeface="+mn-lt"/>
                <a:cs typeface="+mn-lt"/>
              </a:rPr>
              <a:t>Architonic</a:t>
            </a:r>
            <a:r>
              <a:rPr lang="nl-NL" sz="900" dirty="0">
                <a:ea typeface="+mn-lt"/>
                <a:cs typeface="+mn-lt"/>
              </a:rPr>
              <a:t>. Geraadpleegd op 13 februari 2024, van</a:t>
            </a:r>
            <a:endParaRPr lang="nl-NL" sz="900"/>
          </a:p>
          <a:p>
            <a:endParaRPr lang="en-US" sz="900" dirty="0">
              <a:ea typeface="+mn-lt"/>
              <a:cs typeface="+mn-lt"/>
            </a:endParaRPr>
          </a:p>
          <a:p>
            <a:r>
              <a:rPr lang="en-US" sz="900" dirty="0">
                <a:ea typeface="+mn-lt"/>
                <a:cs typeface="+mn-lt"/>
              </a:rPr>
              <a:t>Smith, J. (</a:t>
            </a:r>
            <a:r>
              <a:rPr lang="en-US" sz="900" dirty="0" err="1">
                <a:ea typeface="+mn-lt"/>
                <a:cs typeface="+mn-lt"/>
              </a:rPr>
              <a:t>z.d.</a:t>
            </a:r>
            <a:r>
              <a:rPr lang="en-US" sz="900" dirty="0">
                <a:ea typeface="+mn-lt"/>
                <a:cs typeface="+mn-lt"/>
              </a:rPr>
              <a:t>). Modern Living Room Ideas [Pinterest]. </a:t>
            </a:r>
            <a:r>
              <a:rPr lang="nl-NL" sz="900" dirty="0">
                <a:ea typeface="+mn-lt"/>
                <a:cs typeface="+mn-lt"/>
              </a:rPr>
              <a:t>Geraadpleegd op 13 februari 2024, van </a:t>
            </a:r>
            <a:r>
              <a:rPr lang="nl-NL" sz="900" dirty="0">
                <a:ea typeface="+mn-lt"/>
                <a:cs typeface="+mn-lt"/>
                <a:hlinkClick r:id="rId14"/>
              </a:rPr>
              <a:t>https://www.pinterest.com/pin/554083560420648209/</a:t>
            </a:r>
            <a:endParaRPr lang="nl-NL" sz="900"/>
          </a:p>
          <a:p>
            <a:endParaRPr lang="nl-NL" sz="900" dirty="0">
              <a:ea typeface="+mn-lt"/>
              <a:cs typeface="+mn-lt"/>
            </a:endParaRPr>
          </a:p>
          <a:p>
            <a:r>
              <a:rPr lang="nl-NL" sz="900" dirty="0">
                <a:ea typeface="+mn-lt"/>
                <a:cs typeface="+mn-lt"/>
              </a:rPr>
              <a:t>Spell. (</a:t>
            </a:r>
            <a:r>
              <a:rPr lang="nl-NL" sz="900" dirty="0" err="1">
                <a:ea typeface="+mn-lt"/>
                <a:cs typeface="+mn-lt"/>
              </a:rPr>
              <a:t>z.d.</a:t>
            </a:r>
            <a:r>
              <a:rPr lang="nl-NL" sz="900" dirty="0">
                <a:ea typeface="+mn-lt"/>
                <a:cs typeface="+mn-lt"/>
              </a:rPr>
              <a:t>). Amarant Coffee </a:t>
            </a:r>
            <a:r>
              <a:rPr lang="nl-NL" sz="900" dirty="0" err="1">
                <a:ea typeface="+mn-lt"/>
                <a:cs typeface="+mn-lt"/>
              </a:rPr>
              <a:t>Table</a:t>
            </a:r>
            <a:r>
              <a:rPr lang="nl-NL" sz="900" dirty="0">
                <a:ea typeface="+mn-lt"/>
                <a:cs typeface="+mn-lt"/>
              </a:rPr>
              <a:t> - White [Productbeschrijving]. Geraadpleegd op 13 februari 2024, van </a:t>
            </a:r>
            <a:r>
              <a:rPr lang="nl-NL" sz="900" dirty="0">
                <a:ea typeface="+mn-lt"/>
                <a:cs typeface="+mn-lt"/>
                <a:hlinkClick r:id="rId15"/>
              </a:rPr>
              <a:t>https://www.spell-online.com/products/amarant-coffee-table-white</a:t>
            </a:r>
            <a:endParaRPr lang="nl-NL" sz="900"/>
          </a:p>
          <a:p>
            <a:endParaRPr lang="nl-NL" sz="900" dirty="0">
              <a:ea typeface="+mn-lt"/>
              <a:cs typeface="+mn-lt"/>
            </a:endParaRPr>
          </a:p>
          <a:p>
            <a:r>
              <a:rPr lang="nl-NL" sz="900" dirty="0" err="1">
                <a:ea typeface="+mn-lt"/>
                <a:cs typeface="+mn-lt"/>
              </a:rPr>
              <a:t>Tvambienti</a:t>
            </a:r>
            <a:r>
              <a:rPr lang="nl-NL" sz="900" dirty="0">
                <a:ea typeface="+mn-lt"/>
                <a:cs typeface="+mn-lt"/>
              </a:rPr>
              <a:t>. (2019, 8 april). </a:t>
            </a:r>
            <a:r>
              <a:rPr lang="nl-NL" sz="900" dirty="0" err="1">
                <a:ea typeface="+mn-lt"/>
                <a:cs typeface="+mn-lt"/>
              </a:rPr>
              <a:t>Pisarna</a:t>
            </a:r>
            <a:r>
              <a:rPr lang="nl-NL" sz="900" dirty="0">
                <a:ea typeface="+mn-lt"/>
                <a:cs typeface="+mn-lt"/>
              </a:rPr>
              <a:t> kot </a:t>
            </a:r>
            <a:r>
              <a:rPr lang="nl-NL" sz="900" dirty="0" err="1">
                <a:ea typeface="+mn-lt"/>
                <a:cs typeface="+mn-lt"/>
              </a:rPr>
              <a:t>otipljiv</a:t>
            </a:r>
            <a:r>
              <a:rPr lang="nl-NL" sz="900" dirty="0">
                <a:ea typeface="+mn-lt"/>
                <a:cs typeface="+mn-lt"/>
              </a:rPr>
              <a:t> </a:t>
            </a:r>
            <a:r>
              <a:rPr lang="nl-NL" sz="900" dirty="0" err="1">
                <a:ea typeface="+mn-lt"/>
                <a:cs typeface="+mn-lt"/>
              </a:rPr>
              <a:t>izraz</a:t>
            </a:r>
            <a:r>
              <a:rPr lang="nl-NL" sz="900" dirty="0">
                <a:ea typeface="+mn-lt"/>
                <a:cs typeface="+mn-lt"/>
              </a:rPr>
              <a:t> </a:t>
            </a:r>
            <a:r>
              <a:rPr lang="nl-NL" sz="900" dirty="0" err="1">
                <a:ea typeface="+mn-lt"/>
                <a:cs typeface="+mn-lt"/>
              </a:rPr>
              <a:t>vrednot</a:t>
            </a:r>
            <a:r>
              <a:rPr lang="nl-NL" sz="900" dirty="0">
                <a:ea typeface="+mn-lt"/>
                <a:cs typeface="+mn-lt"/>
              </a:rPr>
              <a:t> </a:t>
            </a:r>
            <a:r>
              <a:rPr lang="nl-NL" sz="900" dirty="0" err="1">
                <a:ea typeface="+mn-lt"/>
                <a:cs typeface="+mn-lt"/>
              </a:rPr>
              <a:t>podjetja</a:t>
            </a:r>
            <a:r>
              <a:rPr lang="nl-NL" sz="900" dirty="0">
                <a:ea typeface="+mn-lt"/>
                <a:cs typeface="+mn-lt"/>
              </a:rPr>
              <a:t>: </a:t>
            </a:r>
            <a:r>
              <a:rPr lang="nl-NL" sz="900" dirty="0" err="1">
                <a:ea typeface="+mn-lt"/>
                <a:cs typeface="+mn-lt"/>
              </a:rPr>
              <a:t>Posodobitev</a:t>
            </a:r>
            <a:r>
              <a:rPr lang="nl-NL" sz="900" dirty="0">
                <a:ea typeface="+mn-lt"/>
                <a:cs typeface="+mn-lt"/>
              </a:rPr>
              <a:t> </a:t>
            </a:r>
            <a:r>
              <a:rPr lang="nl-NL" sz="900" dirty="0" err="1">
                <a:ea typeface="+mn-lt"/>
                <a:cs typeface="+mn-lt"/>
              </a:rPr>
              <a:t>poslovnih</a:t>
            </a:r>
            <a:r>
              <a:rPr lang="nl-NL" sz="900" dirty="0">
                <a:ea typeface="+mn-lt"/>
                <a:cs typeface="+mn-lt"/>
              </a:rPr>
              <a:t> </a:t>
            </a:r>
            <a:r>
              <a:rPr lang="nl-NL" sz="900" dirty="0" err="1">
                <a:ea typeface="+mn-lt"/>
                <a:cs typeface="+mn-lt"/>
              </a:rPr>
              <a:t>prostorov</a:t>
            </a:r>
            <a:r>
              <a:rPr lang="nl-NL" sz="900" dirty="0">
                <a:ea typeface="+mn-lt"/>
                <a:cs typeface="+mn-lt"/>
              </a:rPr>
              <a:t> v </a:t>
            </a:r>
            <a:r>
              <a:rPr lang="nl-NL" sz="900" dirty="0" err="1">
                <a:ea typeface="+mn-lt"/>
                <a:cs typeface="+mn-lt"/>
              </a:rPr>
              <a:t>Ljubljani</a:t>
            </a:r>
            <a:r>
              <a:rPr lang="nl-NL" sz="900" dirty="0">
                <a:ea typeface="+mn-lt"/>
                <a:cs typeface="+mn-lt"/>
              </a:rPr>
              <a:t> [Blogpost]. Geraadpleegd op 13 februari 2024, van </a:t>
            </a:r>
            <a:r>
              <a:rPr lang="nl-NL" sz="900" dirty="0">
                <a:ea typeface="+mn-lt"/>
                <a:cs typeface="+mn-lt"/>
                <a:hlinkClick r:id="rId16"/>
              </a:rPr>
              <a:t>https://www.tvambienti.si/08/04/2019/pisarna-kot-otipljiv-izraz-vrednot-podjetja-posodobitev-poslovnih-prostorov-v-ljubljani/</a:t>
            </a:r>
            <a:endParaRPr lang="nl-NL" sz="900"/>
          </a:p>
          <a:p>
            <a:endParaRPr lang="nl-NL" sz="900" dirty="0">
              <a:ea typeface="+mn-lt"/>
              <a:cs typeface="+mn-lt"/>
            </a:endParaRPr>
          </a:p>
          <a:p>
            <a:r>
              <a:rPr lang="nl-NL" sz="900" dirty="0" err="1">
                <a:ea typeface="+mn-lt"/>
                <a:cs typeface="+mn-lt"/>
              </a:rPr>
              <a:t>Tvambienti</a:t>
            </a:r>
            <a:r>
              <a:rPr lang="nl-NL" sz="900" dirty="0">
                <a:ea typeface="+mn-lt"/>
                <a:cs typeface="+mn-lt"/>
              </a:rPr>
              <a:t>. (2019, 8 april). </a:t>
            </a:r>
            <a:r>
              <a:rPr lang="nl-NL" sz="900" dirty="0" err="1">
                <a:ea typeface="+mn-lt"/>
                <a:cs typeface="+mn-lt"/>
              </a:rPr>
              <a:t>Pisarna</a:t>
            </a:r>
            <a:r>
              <a:rPr lang="nl-NL" sz="900" dirty="0">
                <a:ea typeface="+mn-lt"/>
                <a:cs typeface="+mn-lt"/>
              </a:rPr>
              <a:t> kot </a:t>
            </a:r>
            <a:r>
              <a:rPr lang="nl-NL" sz="900" dirty="0" err="1">
                <a:ea typeface="+mn-lt"/>
                <a:cs typeface="+mn-lt"/>
              </a:rPr>
              <a:t>otipljiv</a:t>
            </a:r>
            <a:r>
              <a:rPr lang="nl-NL" sz="900" dirty="0">
                <a:ea typeface="+mn-lt"/>
                <a:cs typeface="+mn-lt"/>
              </a:rPr>
              <a:t> </a:t>
            </a:r>
            <a:r>
              <a:rPr lang="nl-NL" sz="900" dirty="0" err="1">
                <a:ea typeface="+mn-lt"/>
                <a:cs typeface="+mn-lt"/>
              </a:rPr>
              <a:t>izraz</a:t>
            </a:r>
            <a:r>
              <a:rPr lang="nl-NL" sz="900" dirty="0">
                <a:ea typeface="+mn-lt"/>
                <a:cs typeface="+mn-lt"/>
              </a:rPr>
              <a:t> </a:t>
            </a:r>
            <a:r>
              <a:rPr lang="nl-NL" sz="900" dirty="0" err="1">
                <a:ea typeface="+mn-lt"/>
                <a:cs typeface="+mn-lt"/>
              </a:rPr>
              <a:t>vrednot</a:t>
            </a:r>
            <a:r>
              <a:rPr lang="nl-NL" sz="900" dirty="0">
                <a:ea typeface="+mn-lt"/>
                <a:cs typeface="+mn-lt"/>
              </a:rPr>
              <a:t> </a:t>
            </a:r>
            <a:r>
              <a:rPr lang="nl-NL" sz="900" dirty="0" err="1">
                <a:ea typeface="+mn-lt"/>
                <a:cs typeface="+mn-lt"/>
              </a:rPr>
              <a:t>podjetja</a:t>
            </a:r>
            <a:r>
              <a:rPr lang="nl-NL" sz="900" dirty="0">
                <a:ea typeface="+mn-lt"/>
                <a:cs typeface="+mn-lt"/>
              </a:rPr>
              <a:t>: </a:t>
            </a:r>
            <a:r>
              <a:rPr lang="nl-NL" sz="900" dirty="0" err="1">
                <a:ea typeface="+mn-lt"/>
                <a:cs typeface="+mn-lt"/>
              </a:rPr>
              <a:t>Posodobitev</a:t>
            </a:r>
            <a:r>
              <a:rPr lang="nl-NL" sz="900" dirty="0">
                <a:ea typeface="+mn-lt"/>
                <a:cs typeface="+mn-lt"/>
              </a:rPr>
              <a:t> </a:t>
            </a:r>
            <a:r>
              <a:rPr lang="nl-NL" sz="900" dirty="0" err="1">
                <a:ea typeface="+mn-lt"/>
                <a:cs typeface="+mn-lt"/>
              </a:rPr>
              <a:t>poslovnih</a:t>
            </a:r>
            <a:r>
              <a:rPr lang="nl-NL" sz="900" dirty="0">
                <a:ea typeface="+mn-lt"/>
                <a:cs typeface="+mn-lt"/>
              </a:rPr>
              <a:t> </a:t>
            </a:r>
            <a:r>
              <a:rPr lang="nl-NL" sz="900" dirty="0" err="1">
                <a:ea typeface="+mn-lt"/>
                <a:cs typeface="+mn-lt"/>
              </a:rPr>
              <a:t>prostorov</a:t>
            </a:r>
            <a:r>
              <a:rPr lang="nl-NL" sz="900" dirty="0">
                <a:ea typeface="+mn-lt"/>
                <a:cs typeface="+mn-lt"/>
              </a:rPr>
              <a:t> v </a:t>
            </a:r>
            <a:r>
              <a:rPr lang="nl-NL" sz="900" dirty="0" err="1">
                <a:ea typeface="+mn-lt"/>
                <a:cs typeface="+mn-lt"/>
              </a:rPr>
              <a:t>Ljubljani</a:t>
            </a:r>
            <a:r>
              <a:rPr lang="nl-NL" sz="900" dirty="0">
                <a:ea typeface="+mn-lt"/>
                <a:cs typeface="+mn-lt"/>
              </a:rPr>
              <a:t> [Blogpost]. Geraadpleegd op 13 februari 2024, van </a:t>
            </a:r>
            <a:r>
              <a:rPr lang="nl-NL" sz="900" dirty="0">
                <a:ea typeface="+mn-lt"/>
                <a:cs typeface="+mn-lt"/>
                <a:hlinkClick r:id="rId16"/>
              </a:rPr>
              <a:t>https://www.tvambienti.si/08/04/2019/pisarna-kot-otipljiv-izraz-vrednot-podjetja-posodobitev-poslovnih-prostorov-v-ljubljani/</a:t>
            </a:r>
            <a:endParaRPr lang="nl-NL" sz="900"/>
          </a:p>
          <a:p>
            <a:endParaRPr lang="nl-NL" sz="900" dirty="0">
              <a:ea typeface="+mn-lt"/>
              <a:cs typeface="+mn-lt"/>
            </a:endParaRPr>
          </a:p>
          <a:p>
            <a:r>
              <a:rPr lang="nl-NL" sz="900" dirty="0">
                <a:ea typeface="+mn-lt"/>
                <a:cs typeface="+mn-lt"/>
              </a:rPr>
              <a:t>Vlaams Bouwmeester. (</a:t>
            </a:r>
            <a:r>
              <a:rPr lang="nl-NL" sz="900" dirty="0" err="1">
                <a:ea typeface="+mn-lt"/>
                <a:cs typeface="+mn-lt"/>
              </a:rPr>
              <a:t>z.d.</a:t>
            </a:r>
            <a:r>
              <a:rPr lang="nl-NL" sz="900" dirty="0">
                <a:ea typeface="+mn-lt"/>
                <a:cs typeface="+mn-lt"/>
              </a:rPr>
              <a:t>). Afbeelding 5: Co-</a:t>
            </a:r>
            <a:r>
              <a:rPr lang="nl-NL" sz="900" dirty="0" err="1">
                <a:ea typeface="+mn-lt"/>
                <a:cs typeface="+mn-lt"/>
              </a:rPr>
              <a:t>working</a:t>
            </a:r>
            <a:r>
              <a:rPr lang="nl-NL" sz="900" dirty="0">
                <a:ea typeface="+mn-lt"/>
                <a:cs typeface="+mn-lt"/>
              </a:rPr>
              <a:t> [PDF-documentpagina 12]. Geraadpleegd op 13 februari 2024, van </a:t>
            </a:r>
            <a:r>
              <a:rPr lang="nl-NL" sz="900" dirty="0">
                <a:ea typeface="+mn-lt"/>
                <a:cs typeface="+mn-lt"/>
                <a:hlinkClick r:id="rId17"/>
              </a:rPr>
              <a:t>https://www.vlaamsbouwmeester.be/sites/default/files/open_call_project_submission_presentation_bundles/uaps_2.pdf</a:t>
            </a:r>
            <a:endParaRPr lang="nl-NL" sz="900"/>
          </a:p>
          <a:p>
            <a:endParaRPr lang="en-US" sz="900" dirty="0">
              <a:ea typeface="+mn-lt"/>
              <a:cs typeface="+mn-lt"/>
            </a:endParaRPr>
          </a:p>
          <a:p>
            <a:r>
              <a:rPr lang="en-US" sz="900" dirty="0">
                <a:ea typeface="+mn-lt"/>
                <a:cs typeface="+mn-lt"/>
              </a:rPr>
              <a:t>WeWork. (2021). WeWork 1460 Mission St in San Francisco [</a:t>
            </a:r>
            <a:r>
              <a:rPr lang="en-US" sz="900" dirty="0" err="1">
                <a:ea typeface="+mn-lt"/>
                <a:cs typeface="+mn-lt"/>
              </a:rPr>
              <a:t>Fotografie</a:t>
            </a:r>
            <a:r>
              <a:rPr lang="en-US" sz="900" dirty="0">
                <a:ea typeface="+mn-lt"/>
                <a:cs typeface="+mn-lt"/>
              </a:rPr>
              <a:t>]. </a:t>
            </a:r>
            <a:r>
              <a:rPr lang="nl-NL" sz="900" dirty="0">
                <a:ea typeface="+mn-lt"/>
                <a:cs typeface="+mn-lt"/>
              </a:rPr>
              <a:t>Geraadpleegd op 13 februari 2024, van </a:t>
            </a:r>
            <a:r>
              <a:rPr lang="nl-NL" sz="900" dirty="0">
                <a:ea typeface="+mn-lt"/>
                <a:cs typeface="+mn-lt"/>
                <a:hlinkClick r:id="rId18"/>
              </a:rPr>
              <a:t>https://www.wework.com/ideas/workspace-solutions/flexible-products/what-is-flexible-office-space-workspace</a:t>
            </a:r>
            <a:endParaRPr lang="nl-NL" sz="900"/>
          </a:p>
          <a:p>
            <a:endParaRPr lang="en-US" sz="900" dirty="0">
              <a:ea typeface="+mn-lt"/>
              <a:cs typeface="+mn-lt"/>
            </a:endParaRPr>
          </a:p>
          <a:p>
            <a:r>
              <a:rPr lang="en-US" sz="900" dirty="0">
                <a:ea typeface="+mn-lt"/>
                <a:cs typeface="+mn-lt"/>
              </a:rPr>
              <a:t>Wiens, B. (2023, 6 </a:t>
            </a:r>
            <a:r>
              <a:rPr lang="en-US" sz="900" dirty="0" err="1">
                <a:ea typeface="+mn-lt"/>
                <a:cs typeface="+mn-lt"/>
              </a:rPr>
              <a:t>november</a:t>
            </a:r>
            <a:r>
              <a:rPr lang="en-US" sz="900" dirty="0">
                <a:ea typeface="+mn-lt"/>
                <a:cs typeface="+mn-lt"/>
              </a:rPr>
              <a:t>). A Space Built on a Collaborative Approach to Design [</a:t>
            </a:r>
            <a:r>
              <a:rPr lang="en-US" sz="900" dirty="0" err="1">
                <a:ea typeface="+mn-lt"/>
                <a:cs typeface="+mn-lt"/>
              </a:rPr>
              <a:t>Blogbericht</a:t>
            </a:r>
            <a:r>
              <a:rPr lang="en-US" sz="900" dirty="0">
                <a:ea typeface="+mn-lt"/>
                <a:cs typeface="+mn-lt"/>
              </a:rPr>
              <a:t>]. </a:t>
            </a:r>
            <a:r>
              <a:rPr lang="nl-NL" sz="900" dirty="0">
                <a:ea typeface="+mn-lt"/>
                <a:cs typeface="+mn-lt"/>
              </a:rPr>
              <a:t>Geraadpleegd op 13 februari 2024, van </a:t>
            </a:r>
            <a:r>
              <a:rPr lang="nl-NL" sz="900" dirty="0">
                <a:ea typeface="+mn-lt"/>
                <a:cs typeface="+mn-lt"/>
                <a:hlinkClick r:id="rId19"/>
              </a:rPr>
              <a:t>https://arido.ca/2023/11/06/a-space-built-on-a-collaborative-approach-to-design/</a:t>
            </a:r>
            <a:endParaRPr lang="nl-NL" sz="900"/>
          </a:p>
          <a:p>
            <a:pPr algn="l"/>
            <a:endParaRPr lang="nl-NL" sz="1050" dirty="0"/>
          </a:p>
        </p:txBody>
      </p:sp>
      <p:sp>
        <p:nvSpPr>
          <p:cNvPr id="4" name="Tekstvak 3">
            <a:extLst>
              <a:ext uri="{FF2B5EF4-FFF2-40B4-BE49-F238E27FC236}">
                <a16:creationId xmlns:a16="http://schemas.microsoft.com/office/drawing/2014/main" id="{F3B5EF0E-3583-BE80-B68E-0851601AADAF}"/>
              </a:ext>
            </a:extLst>
          </p:cNvPr>
          <p:cNvSpPr txBox="1"/>
          <p:nvPr/>
        </p:nvSpPr>
        <p:spPr>
          <a:xfrm>
            <a:off x="261257" y="234042"/>
            <a:ext cx="40059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BE" sz="5400" b="1" dirty="0">
                <a:latin typeface="Forte"/>
              </a:rPr>
              <a:t>Referenties</a:t>
            </a:r>
          </a:p>
        </p:txBody>
      </p:sp>
    </p:spTree>
    <p:extLst>
      <p:ext uri="{BB962C8B-B14F-4D97-AF65-F5344CB8AC3E}">
        <p14:creationId xmlns:p14="http://schemas.microsoft.com/office/powerpoint/2010/main" val="3683619323"/>
      </p:ext>
    </p:extLst>
  </p:cSld>
  <p:clrMapOvr>
    <a:masterClrMapping/>
  </p:clrMapOvr>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th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D04E14785A3842ACD90348A0C82511" ma:contentTypeVersion="21" ma:contentTypeDescription="Een nieuw document maken." ma:contentTypeScope="" ma:versionID="89afacaa9bda4339a9e50a2d1d566431">
  <xsd:schema xmlns:xsd="http://www.w3.org/2001/XMLSchema" xmlns:xs="http://www.w3.org/2001/XMLSchema" xmlns:p="http://schemas.microsoft.com/office/2006/metadata/properties" xmlns:ns1="http://schemas.microsoft.com/sharepoint/v3" xmlns:ns2="1e832426-6819-49af-b751-404cdfce1567" xmlns:ns3="f3352ec9-67fe-49a4-acef-f3819ff2360c" targetNamespace="http://schemas.microsoft.com/office/2006/metadata/properties" ma:root="true" ma:fieldsID="d7c1d6e9c7b74a0acc6fd7ac2a9ce8f5" ns1:_="" ns2:_="" ns3:_="">
    <xsd:import namespace="http://schemas.microsoft.com/sharepoint/v3"/>
    <xsd:import namespace="1e832426-6819-49af-b751-404cdfce1567"/>
    <xsd:import namespace="f3352ec9-67fe-49a4-acef-f3819ff2360c"/>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ServiceAutoKeyPoints" minOccurs="0"/>
                <xsd:element ref="ns3:MediaServiceKeyPoints"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Begindatum van de planning" ma:description="Geplande begindatum is een sitekolom die door de publicatiefunctie gemaakt wordt. Het wordt gebruikt om een specifieke datum en tijd op te geven waarop de pagina voor het eerst verschijnt voor sitebezoekers." ma:hidden="true" ma:internalName="PublishingStartDate">
      <xsd:simpleType>
        <xsd:restriction base="dms:Unknown"/>
      </xsd:simpleType>
    </xsd:element>
    <xsd:element name="PublishingExpirationDate" ma:index="12" nillable="true" ma:displayName="Einddatum van de planning" ma:description="Geplande einddatum is een sitekolom die door de publicatiefunctie gemaakt wordt. Het wordt gebruikt om een specifieke datum en tijd op te geven waarop de pagina niet langer verschijnt voor sitebezoeke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832426-6819-49af-b751-404cdfce1567"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TaxCatchAll" ma:index="24" nillable="true" ma:displayName="Taxonomy Catch All Column" ma:hidden="true" ma:list="{1460313b-7a5c-474e-bd97-08207b67d501}" ma:internalName="TaxCatchAll" ma:showField="CatchAllData" ma:web="b1d83cbc-cb34-4741-b76d-f256b5a175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3352ec9-67fe-49a4-acef-f3819ff2360c"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Afbeeldingtags" ma:readOnly="false" ma:fieldId="{5cf76f15-5ced-4ddc-b409-7134ff3c332f}" ma:taxonomyMulti="true" ma:sspId="4a2598b1-08ab-4950-8754-92b55e3dff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e832426-6819-49af-b751-404cdfce1567" xsi:nil="true"/>
    <lcf76f155ced4ddcb4097134ff3c332f xmlns="f3352ec9-67fe-49a4-acef-f3819ff2360c">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FEFA3A0-0C8C-4322-896F-4ABD19E5CEC3}"/>
</file>

<file path=customXml/itemProps2.xml><?xml version="1.0" encoding="utf-8"?>
<ds:datastoreItem xmlns:ds="http://schemas.openxmlformats.org/officeDocument/2006/customXml" ds:itemID="{E7576698-8CC0-4246-B66A-9C123321F059}">
  <ds:schemaRefs>
    <ds:schemaRef ds:uri="81e2d118-a318-427e-ac2f-a16996045d93"/>
    <ds:schemaRef ds:uri="http://schemas.microsoft.com/office/2006/documentManagement/types"/>
    <ds:schemaRef ds:uri="96717689-893c-4b54-8b42-35589c9491a4"/>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865097C6-7322-45A6-9814-6726311EBC23}">
  <ds:schemaRefs>
    <ds:schemaRef ds:uri="http://schemas.microsoft.com/sharepoint/v3/contenttype/forms"/>
  </ds:schemaRefs>
</ds:datastoreItem>
</file>

<file path=customXml/itemProps4.xml><?xml version="1.0" encoding="utf-8"?>
<ds:datastoreItem xmlns:ds="http://schemas.openxmlformats.org/officeDocument/2006/customXml" ds:itemID="{155A8A31-C3B8-498C-BE1F-462005B9F811}"/>
</file>

<file path=docProps/app.xml><?xml version="1.0" encoding="utf-8"?>
<Properties xmlns="http://schemas.openxmlformats.org/officeDocument/2006/extended-properties" xmlns:vt="http://schemas.openxmlformats.org/officeDocument/2006/docPropsVTypes">
  <Template>Office Theme</Template>
  <TotalTime>560</TotalTime>
  <Words>1312</Words>
  <Application>Microsoft Office PowerPoint</Application>
  <PresentationFormat>Breedbeeld</PresentationFormat>
  <Paragraphs>171</Paragraphs>
  <Slides>9</Slides>
  <Notes>0</Notes>
  <HiddenSlides>0</HiddenSlides>
  <MMClips>0</MMClips>
  <ScaleCrop>false</ScaleCrop>
  <HeadingPairs>
    <vt:vector size="4" baseType="variant">
      <vt:variant>
        <vt:lpstr>Thema</vt:lpstr>
      </vt:variant>
      <vt:variant>
        <vt:i4>1</vt:i4>
      </vt:variant>
      <vt:variant>
        <vt:lpstr>Diatitels</vt:lpstr>
      </vt:variant>
      <vt:variant>
        <vt:i4>9</vt:i4>
      </vt:variant>
    </vt:vector>
  </HeadingPairs>
  <TitlesOfParts>
    <vt:vector size="10" baseType="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Joni Bocken</dc:creator>
  <cp:lastModifiedBy>Joni Bocken</cp:lastModifiedBy>
  <cp:revision>148</cp:revision>
  <cp:lastPrinted>2024-02-18T10:35:02Z</cp:lastPrinted>
  <dcterms:created xsi:type="dcterms:W3CDTF">2024-02-03T18:59:49Z</dcterms:created>
  <dcterms:modified xsi:type="dcterms:W3CDTF">2024-05-09T08:48:04Z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0x01010002811DFE05A5DF4083C7E6EF348C22AD</vt:lpwstr>
  </property>
  <property fmtid="{D5CDD505-2E9C-101B-9397-08002B2CF9AE}" pid="3" name="MediaServiceImageTags">
    <vt:lpwstr/>
  </property>
</Properties>
</file>